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9.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1.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2.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 id="2147483786" r:id="rId2"/>
    <p:sldMasterId id="2147483804" r:id="rId3"/>
    <p:sldMasterId id="2147483924" r:id="rId4"/>
    <p:sldMasterId id="2147483959" r:id="rId5"/>
    <p:sldMasterId id="2147484116" r:id="rId6"/>
    <p:sldMasterId id="2147484169" r:id="rId7"/>
    <p:sldMasterId id="2147484218" r:id="rId8"/>
    <p:sldMasterId id="2147484237" r:id="rId9"/>
    <p:sldMasterId id="2147484249" r:id="rId10"/>
    <p:sldMasterId id="2147484357" r:id="rId11"/>
    <p:sldMasterId id="2147484375" r:id="rId12"/>
    <p:sldMasterId id="2147484429" r:id="rId13"/>
  </p:sldMasterIdLst>
  <p:sldIdLst>
    <p:sldId id="281" r:id="rId14"/>
    <p:sldId id="282" r:id="rId15"/>
    <p:sldId id="287" r:id="rId16"/>
    <p:sldId id="283" r:id="rId17"/>
    <p:sldId id="284" r:id="rId18"/>
    <p:sldId id="266" r:id="rId19"/>
    <p:sldId id="263" r:id="rId20"/>
    <p:sldId id="275" r:id="rId21"/>
    <p:sldId id="268" r:id="rId22"/>
    <p:sldId id="286" r:id="rId23"/>
    <p:sldId id="272" r:id="rId24"/>
    <p:sldId id="277" r:id="rId25"/>
    <p:sldId id="270" r:id="rId26"/>
    <p:sldId id="285" r:id="rId27"/>
    <p:sldId id="280"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oja BC" initials="PB" lastIdx="1" clrIdx="0">
    <p:extLst>
      <p:ext uri="{19B8F6BF-5375-455C-9EA6-DF929625EA0E}">
        <p15:presenceInfo xmlns:p15="http://schemas.microsoft.com/office/powerpoint/2012/main" userId="4d09c931135b026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06" autoAdjust="0"/>
    <p:restoredTop sz="94660"/>
  </p:normalViewPr>
  <p:slideViewPr>
    <p:cSldViewPr snapToGrid="0">
      <p:cViewPr varScale="1">
        <p:scale>
          <a:sx n="68" d="100"/>
          <a:sy n="68" d="100"/>
        </p:scale>
        <p:origin x="93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commentAuthors" Target="commentAuthors.xml"/><Relationship Id="rId8" Type="http://schemas.openxmlformats.org/officeDocument/2006/relationships/slideMaster" Target="slideMasters/slideMaster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A8490-DF38-4585-84C0-ED9BC501A1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AA2E94F-4F3D-4B6C-87FC-3D4B33B50C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5C7AB40-F4BC-4DBA-9D20-4F7C3F164207}"/>
              </a:ext>
            </a:extLst>
          </p:cNvPr>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a:extLst>
              <a:ext uri="{FF2B5EF4-FFF2-40B4-BE49-F238E27FC236}">
                <a16:creationId xmlns:a16="http://schemas.microsoft.com/office/drawing/2014/main" id="{ABC5028F-4A41-4C9E-8837-086ED282AE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037CF-B3DA-46C5-9DC9-E96F3CD1644E}"/>
              </a:ext>
            </a:extLst>
          </p:cNvPr>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857910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41DA-68DC-4F00-AB2A-670A4B679C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C9A0CE-E155-4745-80ED-027FEB1D4A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8994E9-8AF0-43C8-9B1A-651937BE6884}"/>
              </a:ext>
            </a:extLst>
          </p:cNvPr>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a:extLst>
              <a:ext uri="{FF2B5EF4-FFF2-40B4-BE49-F238E27FC236}">
                <a16:creationId xmlns:a16="http://schemas.microsoft.com/office/drawing/2014/main" id="{07122E3C-FE72-4BEF-A382-C035F96CD8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535C0E-27E8-4241-A008-30A66293C497}"/>
              </a:ext>
            </a:extLst>
          </p:cNvPr>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8182177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8168673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90358AD4-EE60-4AB2-AC0A-7D3583B7741F}"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70682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3485544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74862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0168030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82308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532681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32701007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974306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707967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388923-F532-4286-8150-2F349D72F3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25182F-0DC5-480E-83D0-6163718551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2A9CB97-3643-4C68-BDC1-544690A4C14B}"/>
              </a:ext>
            </a:extLst>
          </p:cNvPr>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a:extLst>
              <a:ext uri="{FF2B5EF4-FFF2-40B4-BE49-F238E27FC236}">
                <a16:creationId xmlns:a16="http://schemas.microsoft.com/office/drawing/2014/main" id="{6F71B683-D43E-47B3-9E98-9ABE31C77B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73A7C3D-9CEC-4655-822A-2FB4075EE5F8}"/>
              </a:ext>
            </a:extLst>
          </p:cNvPr>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8258325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85582256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79075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45900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32776224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37742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21672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120445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50603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75330898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90358AD4-EE60-4AB2-AC0A-7D3583B7741F}"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562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90358AD4-EE60-4AB2-AC0A-7D3583B7741F}"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4261414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9217874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74725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8387278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656062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28161914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6047181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0449725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66822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7013969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92666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5954148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90358AD4-EE60-4AB2-AC0A-7D3583B7741F}"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87226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424776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503585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80267377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75357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632685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1658482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79398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110616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300318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81828684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800037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351245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63890625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33768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398701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41282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67372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77060188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23519458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893376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19643312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45407425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06472332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99481931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71786142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69379532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7263925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5499468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38230084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0358AD4-EE60-4AB2-AC0A-7D3583B7741F}"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0435653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477931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66190902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37187477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464811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83484584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9947104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96530664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14400813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99026271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73925596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1026491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252745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01488203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6042025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57319430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45189770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41818415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78446588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8383188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20598253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34390415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31144461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967728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85799193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3634927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58348098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94874941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37998440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29712077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59003908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73339463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69405928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1994720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2714357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31871056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98860359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91594047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569982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02941263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30978917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63074722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57915493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71990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198C-90F3-4649-8D3A-2BC9EC19CF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F4E3A3-64F0-4F1E-9F29-7A67042CE3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A6111A-162E-463A-9926-5D3A3595609D}"/>
              </a:ext>
            </a:extLst>
          </p:cNvPr>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a:extLst>
              <a:ext uri="{FF2B5EF4-FFF2-40B4-BE49-F238E27FC236}">
                <a16:creationId xmlns:a16="http://schemas.microsoft.com/office/drawing/2014/main" id="{3E04DCE4-60D7-41C8-98B5-BBCC19914E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3427F6-7A6C-4423-8FF8-4CD97E3754DE}"/>
              </a:ext>
            </a:extLst>
          </p:cNvPr>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749522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511743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839513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5000890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00278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204970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4815748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62952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0562523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1242958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083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7B63-41A7-48EC-9EDF-2D941714B6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7AAFBF7-1A2A-44DE-AC29-F2D335EBD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FC3AEA-586A-4252-91D1-A789FFBC9325}"/>
              </a:ext>
            </a:extLst>
          </p:cNvPr>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a:extLst>
              <a:ext uri="{FF2B5EF4-FFF2-40B4-BE49-F238E27FC236}">
                <a16:creationId xmlns:a16="http://schemas.microsoft.com/office/drawing/2014/main" id="{BC8F6AD5-CC5F-427F-9E0C-1C042D9ECD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F2435D-F285-49C8-A018-276A82F5E613}"/>
              </a:ext>
            </a:extLst>
          </p:cNvPr>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656950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9819867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7191105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0C19331-9B7C-467C-89E1-70319C392017}" type="datetimeFigureOut">
              <a:rPr lang="en-IN" smtClean="0"/>
              <a:t>14-06-2022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7626807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0470303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469387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5940412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0C19331-9B7C-467C-89E1-70319C392017}" type="datetimeFigureOut">
              <a:rPr lang="en-IN" smtClean="0"/>
              <a:t>14-06-2022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6275151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0C19331-9B7C-467C-89E1-70319C392017}" type="datetimeFigureOut">
              <a:rPr lang="en-IN" smtClean="0"/>
              <a:t>14-06-2022</a:t>
            </a:fld>
            <a:endParaRPr lang="en-IN"/>
          </a:p>
        </p:txBody>
      </p:sp>
      <p:sp>
        <p:nvSpPr>
          <p:cNvPr id="9" name="Footer Placeholder 8"/>
          <p:cNvSpPr>
            <a:spLocks noGrp="1"/>
          </p:cNvSpPr>
          <p:nvPr>
            <p:ph type="ftr" sz="quarter" idx="11"/>
          </p:nvPr>
        </p:nvSpPr>
        <p:spPr>
          <a:xfrm>
            <a:off x="3499101" y="6356350"/>
            <a:ext cx="5911517" cy="365125"/>
          </a:xfrm>
        </p:spPr>
        <p:txBody>
          <a:bodyPr/>
          <a:lstStyle/>
          <a:p>
            <a:endParaRPr lang="en-IN"/>
          </a:p>
        </p:txBody>
      </p:sp>
      <p:sp>
        <p:nvSpPr>
          <p:cNvPr id="10" name="Slide Number Placeholder 9"/>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15178280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6799334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896355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05BB4-D07C-4B0E-B534-CB44C369EF2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C99493-8B66-4EC4-84C2-15B5B17AAB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6699B9-3E07-45F3-A482-1AC841ACFF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D6951A-6747-4DD6-A497-15E85D9714ED}"/>
              </a:ext>
            </a:extLst>
          </p:cNvPr>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a:extLst>
              <a:ext uri="{FF2B5EF4-FFF2-40B4-BE49-F238E27FC236}">
                <a16:creationId xmlns:a16="http://schemas.microsoft.com/office/drawing/2014/main" id="{F939CBB0-FAFD-45F4-BC55-D3DE423139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124330-8DA6-4C22-A691-926C8E6F9099}"/>
              </a:ext>
            </a:extLst>
          </p:cNvPr>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217979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0374370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9762188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093141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3923019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1716919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4049141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74690920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529034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944671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28649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FBFA-CFD3-4028-A4F8-49B6C7358F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8BA3EA-9116-40E9-81BF-F8B42C1375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F779B4-07BA-420A-9701-6300CAF3B2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45B3CD-3340-4F22-913D-B17A627FB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AC4768-79C4-4EC4-8313-142A92B79F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D9092D5-6813-4589-B086-F0CE24890E95}"/>
              </a:ext>
            </a:extLst>
          </p:cNvPr>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a:extLst>
              <a:ext uri="{FF2B5EF4-FFF2-40B4-BE49-F238E27FC236}">
                <a16:creationId xmlns:a16="http://schemas.microsoft.com/office/drawing/2014/main" id="{9A75EA96-1BCE-48C2-89A5-C949C3671BC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D69839-6F48-4F32-ADBA-0CD3929D1F42}"/>
              </a:ext>
            </a:extLst>
          </p:cNvPr>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7187684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294215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8315548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548741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829862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5904170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435822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90358AD4-EE60-4AB2-AC0A-7D3583B7741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38949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903939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46524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06497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1B31-8FBF-4CF4-833D-F0D53DA2AD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2C59C4-4DAA-41A3-9518-9AB55D2612C2}"/>
              </a:ext>
            </a:extLst>
          </p:cNvPr>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a:extLst>
              <a:ext uri="{FF2B5EF4-FFF2-40B4-BE49-F238E27FC236}">
                <a16:creationId xmlns:a16="http://schemas.microsoft.com/office/drawing/2014/main" id="{3D5B3485-C9C1-4668-96DB-440B038716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09BA02-267D-44B2-9D9E-F49B90F3A876}"/>
              </a:ext>
            </a:extLst>
          </p:cNvPr>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1111396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07169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66709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3883803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47030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70603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720413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2916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2222551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1008932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29277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E5A8AD-148B-4AA9-BE94-5321E0D0AEF9}"/>
              </a:ext>
            </a:extLst>
          </p:cNvPr>
          <p:cNvSpPr>
            <a:spLocks noGrp="1"/>
          </p:cNvSpPr>
          <p:nvPr>
            <p:ph type="dt" sz="half" idx="10"/>
          </p:nvPr>
        </p:nvSpPr>
        <p:spPr/>
        <p:txBody>
          <a:bodyPr/>
          <a:lstStyle/>
          <a:p>
            <a:fld id="{30C19331-9B7C-467C-89E1-70319C392017}" type="datetimeFigureOut">
              <a:rPr lang="en-IN" smtClean="0"/>
              <a:t>14-06-2022</a:t>
            </a:fld>
            <a:endParaRPr lang="en-IN"/>
          </a:p>
        </p:txBody>
      </p:sp>
      <p:sp>
        <p:nvSpPr>
          <p:cNvPr id="3" name="Footer Placeholder 2">
            <a:extLst>
              <a:ext uri="{FF2B5EF4-FFF2-40B4-BE49-F238E27FC236}">
                <a16:creationId xmlns:a16="http://schemas.microsoft.com/office/drawing/2014/main" id="{2B942175-005C-44B0-A6B8-484C237A315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CC4C9E0-ECF8-4188-91F9-23D2450E11A9}"/>
              </a:ext>
            </a:extLst>
          </p:cNvPr>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08900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5419507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3554079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8181425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8658726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0715542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6033427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3583592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58990418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0358AD4-EE60-4AB2-AC0A-7D3583B7741F}"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677226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062073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310EF-4D3F-4E41-B785-0F5CD7AF1B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E8C3050-9097-46EB-A15C-ADE3710F58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CE6D03-9F7E-4FB9-8642-F2759DBAB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8AF3E-8296-4606-A8C0-59A2E67213E6}"/>
              </a:ext>
            </a:extLst>
          </p:cNvPr>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a:extLst>
              <a:ext uri="{FF2B5EF4-FFF2-40B4-BE49-F238E27FC236}">
                <a16:creationId xmlns:a16="http://schemas.microsoft.com/office/drawing/2014/main" id="{665DD25B-8202-4CBA-93AB-5BCF1CAC7C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8C03D1-0F0C-4F01-8D98-F7EDADA167E6}"/>
              </a:ext>
            </a:extLst>
          </p:cNvPr>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4864091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0358AD4-EE60-4AB2-AC0A-7D3583B7741F}"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456282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074479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8528682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57116370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4759113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0386065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8079446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90166644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C19331-9B7C-467C-89E1-70319C392017}" type="datetimeFigureOut">
              <a:rPr lang="en-IN" smtClean="0"/>
              <a:t>14-06-2022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6752055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052474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898A-8060-4703-BB85-9748B72A3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3656B38-7ADE-40ED-ABD8-572CCB7033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C38B4F0-4CB9-4712-AF2B-5DBDBFD4A7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020BF7-4BD9-4F43-9FFF-331795053287}"/>
              </a:ext>
            </a:extLst>
          </p:cNvPr>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a:extLst>
              <a:ext uri="{FF2B5EF4-FFF2-40B4-BE49-F238E27FC236}">
                <a16:creationId xmlns:a16="http://schemas.microsoft.com/office/drawing/2014/main" id="{9F4AEE33-F34B-48F8-AEA9-C8AD9A5D98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24FE69-9346-4CB6-B66F-AAA564367EFA}"/>
              </a:ext>
            </a:extLst>
          </p:cNvPr>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7474053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8926337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5362717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22703998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C19331-9B7C-467C-89E1-70319C392017}" type="datetimeFigureOut">
              <a:rPr lang="en-IN" smtClean="0"/>
              <a:t>14-06-2022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42837656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8779754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428474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372530163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22900144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5197429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C19331-9B7C-467C-89E1-70319C392017}" type="datetimeFigureOut">
              <a:rPr lang="en-IN" smtClean="0"/>
              <a:t>14-06-2022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0358AD4-EE60-4AB2-AC0A-7D3583B7741F}" type="slidenum">
              <a:rPr lang="en-IN" smtClean="0"/>
              <a:t>‹#›</a:t>
            </a:fld>
            <a:endParaRPr lang="en-IN"/>
          </a:p>
        </p:txBody>
      </p:sp>
    </p:spTree>
    <p:extLst>
      <p:ext uri="{BB962C8B-B14F-4D97-AF65-F5344CB8AC3E}">
        <p14:creationId xmlns:p14="http://schemas.microsoft.com/office/powerpoint/2010/main" val="1571751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theme" Target="../theme/theme10.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image" Target="../media/image13.png"/><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image" Target="../media/image12.png"/><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theme" Target="../theme/theme11.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image" Target="../media/image16.png"/><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theme" Target="../theme/theme12.xml"/><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theme" Target="../theme/theme13.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4.jp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theme" Target="../theme/theme6.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7.xml"/><Relationship Id="rId3" Type="http://schemas.openxmlformats.org/officeDocument/2006/relationships/slideLayout" Target="../slideLayouts/slideLayout86.xml"/><Relationship Id="rId21" Type="http://schemas.openxmlformats.org/officeDocument/2006/relationships/image" Target="../media/image8.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image" Target="../media/image7.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image" Target="../media/image6.pn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image" Target="../media/image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 Type="http://schemas.openxmlformats.org/officeDocument/2006/relationships/slideLayout" Target="../slideLayouts/slideLayout103.xml"/><Relationship Id="rId21" Type="http://schemas.openxmlformats.org/officeDocument/2006/relationships/image" Target="../media/image13.png"/><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image" Target="../media/image12.png"/><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19" Type="http://schemas.openxmlformats.org/officeDocument/2006/relationships/theme" Target="../theme/theme8.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9.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90C9B3-8CFD-45DF-8A39-34D656F67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5B4DEE-04D3-4D5E-91EF-4F30D2A70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FA1F0B-C7E5-429B-AE63-192D0291F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C19331-9B7C-467C-89E1-70319C392017}" type="datetimeFigureOut">
              <a:rPr lang="en-IN" smtClean="0"/>
              <a:t>14-06-2022</a:t>
            </a:fld>
            <a:endParaRPr lang="en-IN"/>
          </a:p>
        </p:txBody>
      </p:sp>
      <p:sp>
        <p:nvSpPr>
          <p:cNvPr id="5" name="Footer Placeholder 4">
            <a:extLst>
              <a:ext uri="{FF2B5EF4-FFF2-40B4-BE49-F238E27FC236}">
                <a16:creationId xmlns:a16="http://schemas.microsoft.com/office/drawing/2014/main" id="{E7B3D9E9-1A2E-4406-BF80-BE2200FC27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24E77DF-E122-435F-9288-1D38BC6905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297488286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1875129616"/>
      </p:ext>
    </p:extLst>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1469834366"/>
      </p:ext>
    </p:extLst>
  </p:cSld>
  <p:clrMap bg1="dk1" tx1="lt1" bg2="dk2" tx2="lt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1096914209"/>
      </p:ext>
    </p:extLst>
  </p:cSld>
  <p:clrMap bg1="dk1" tx1="lt1" bg2="dk2" tx2="lt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 id="2147484390" r:id="rId15"/>
    <p:sldLayoutId id="2147484391" r:id="rId16"/>
    <p:sldLayoutId id="2147484392"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279019604"/>
      </p:ext>
    </p:extLst>
  </p:cSld>
  <p:clrMap bg1="dk1" tx1="lt1" bg2="dk2" tx2="lt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197714049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199456386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364255046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0358AD4-EE60-4AB2-AC0A-7D3583B7741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032063"/>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2937783539"/>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1171332042"/>
      </p:ext>
    </p:extLst>
  </p:cSld>
  <p:clrMap bg1="dk1" tx1="lt1" bg2="dk2" tx2="lt2" accent1="accent1" accent2="accent2" accent3="accent3" accent4="accent4" accent5="accent5" accent6="accent6" hlink="hlink" folHlink="folHlink"/>
  <p:sldLayoutIdLst>
    <p:sldLayoutId id="2147484170" r:id="rId1"/>
    <p:sldLayoutId id="2147484171" r:id="rId2"/>
    <p:sldLayoutId id="2147484172" r:id="rId3"/>
    <p:sldLayoutId id="2147484173" r:id="rId4"/>
    <p:sldLayoutId id="2147484174" r:id="rId5"/>
    <p:sldLayoutId id="2147484175" r:id="rId6"/>
    <p:sldLayoutId id="2147484176" r:id="rId7"/>
    <p:sldLayoutId id="2147484177" r:id="rId8"/>
    <p:sldLayoutId id="2147484178" r:id="rId9"/>
    <p:sldLayoutId id="2147484179" r:id="rId10"/>
    <p:sldLayoutId id="2147484180" r:id="rId11"/>
    <p:sldLayoutId id="2147484181" r:id="rId12"/>
    <p:sldLayoutId id="2147484182" r:id="rId13"/>
    <p:sldLayoutId id="2147484183" r:id="rId14"/>
    <p:sldLayoutId id="2147484184" r:id="rId15"/>
    <p:sldLayoutId id="2147484185" r:id="rId16"/>
    <p:sldLayoutId id="214748418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1567118896"/>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 id="2147484235" r:id="rId17"/>
    <p:sldLayoutId id="2147484236"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0C19331-9B7C-467C-89E1-70319C392017}" type="datetimeFigureOut">
              <a:rPr lang="en-IN" smtClean="0"/>
              <a:t>14-06-2022</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90358AD4-EE60-4AB2-AC0A-7D3583B7741F}" type="slidenum">
              <a:rPr lang="en-IN" smtClean="0"/>
              <a:t>‹#›</a:t>
            </a:fld>
            <a:endParaRPr lang="en-IN"/>
          </a:p>
        </p:txBody>
      </p:sp>
    </p:spTree>
    <p:extLst>
      <p:ext uri="{BB962C8B-B14F-4D97-AF65-F5344CB8AC3E}">
        <p14:creationId xmlns:p14="http://schemas.microsoft.com/office/powerpoint/2010/main" val="3095634171"/>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4.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FFCF7-ACD2-4089-B39C-3086ABC2A755}"/>
              </a:ext>
            </a:extLst>
          </p:cNvPr>
          <p:cNvSpPr>
            <a:spLocks noGrp="1"/>
          </p:cNvSpPr>
          <p:nvPr>
            <p:ph type="title"/>
          </p:nvPr>
        </p:nvSpPr>
        <p:spPr>
          <a:xfrm>
            <a:off x="562708" y="211015"/>
            <a:ext cx="9417906" cy="1702191"/>
          </a:xfrm>
        </p:spPr>
        <p:txBody>
          <a:bodyPr/>
          <a:lstStyle/>
          <a:p>
            <a:r>
              <a:rPr lang="en-US" sz="1400" cap="none" dirty="0">
                <a:solidFill>
                  <a:schemeClr val="tx1"/>
                </a:solidFill>
              </a:rPr>
              <a:t>Minor project presentation on </a:t>
            </a:r>
            <a:br>
              <a:rPr lang="en-US" sz="4800" cap="none" dirty="0">
                <a:solidFill>
                  <a:schemeClr val="tx1"/>
                </a:solidFill>
              </a:rPr>
            </a:br>
            <a:r>
              <a:rPr lang="en-US" sz="4800" b="1" dirty="0">
                <a:solidFill>
                  <a:schemeClr val="bg2">
                    <a:lumMod val="40000"/>
                    <a:lumOff val="60000"/>
                  </a:schemeClr>
                </a:solidFill>
              </a:rPr>
              <a:t>Loan Approval </a:t>
            </a:r>
            <a:br>
              <a:rPr lang="en-US" b="1" dirty="0">
                <a:solidFill>
                  <a:schemeClr val="bg2">
                    <a:lumMod val="40000"/>
                    <a:lumOff val="60000"/>
                  </a:schemeClr>
                </a:solidFill>
              </a:rPr>
            </a:br>
            <a:r>
              <a:rPr lang="en-US" sz="4800" b="1" dirty="0">
                <a:solidFill>
                  <a:schemeClr val="bg2">
                    <a:lumMod val="40000"/>
                    <a:lumOff val="60000"/>
                  </a:schemeClr>
                </a:solidFill>
              </a:rPr>
              <a:t>Prediction</a:t>
            </a:r>
            <a:br>
              <a:rPr lang="en-US" sz="4800" dirty="0">
                <a:solidFill>
                  <a:schemeClr val="bg2">
                    <a:lumMod val="40000"/>
                    <a:lumOff val="60000"/>
                  </a:schemeClr>
                </a:solidFill>
              </a:rPr>
            </a:br>
            <a:br>
              <a:rPr lang="en-US" sz="4800" dirty="0"/>
            </a:br>
            <a:br>
              <a:rPr lang="en-US" sz="4800" dirty="0"/>
            </a:br>
            <a:endParaRPr lang="en-IN" dirty="0"/>
          </a:p>
        </p:txBody>
      </p:sp>
      <p:sp>
        <p:nvSpPr>
          <p:cNvPr id="3" name="Text Placeholder 2">
            <a:extLst>
              <a:ext uri="{FF2B5EF4-FFF2-40B4-BE49-F238E27FC236}">
                <a16:creationId xmlns:a16="http://schemas.microsoft.com/office/drawing/2014/main" id="{F01C8DE4-4814-45FB-94CF-9E8FF2642FDA}"/>
              </a:ext>
            </a:extLst>
          </p:cNvPr>
          <p:cNvSpPr>
            <a:spLocks noGrp="1"/>
          </p:cNvSpPr>
          <p:nvPr>
            <p:ph type="body" sz="half" idx="2"/>
          </p:nvPr>
        </p:nvSpPr>
        <p:spPr>
          <a:xfrm>
            <a:off x="792480" y="5086350"/>
            <a:ext cx="10624073" cy="1414462"/>
          </a:xfrm>
        </p:spPr>
        <p:txBody>
          <a:bodyPr>
            <a:normAutofit fontScale="92500" lnSpcReduction="10000"/>
          </a:bodyPr>
          <a:lstStyle/>
          <a:p>
            <a:r>
              <a:rPr lang="en-US" dirty="0"/>
              <a:t>             Trainer:                                                                                         Team Members:</a:t>
            </a:r>
          </a:p>
          <a:p>
            <a:r>
              <a:rPr lang="en-US" dirty="0"/>
              <a:t>Mrs .Amrutha Kedar Chimote                                                          Ms. Sridurgadevi Ravikumar</a:t>
            </a:r>
          </a:p>
          <a:p>
            <a:r>
              <a:rPr lang="en-US" dirty="0"/>
              <a:t>(Edubridge Learning pvt.ltd)                                                            Ms. Pooja BC</a:t>
            </a:r>
          </a:p>
          <a:p>
            <a:r>
              <a:rPr lang="en-US" dirty="0"/>
              <a:t>          Batch:2021-2022</a:t>
            </a:r>
            <a:endParaRPr lang="en-IN" dirty="0"/>
          </a:p>
        </p:txBody>
      </p:sp>
      <p:pic>
        <p:nvPicPr>
          <p:cNvPr id="6" name="Picture 5">
            <a:extLst>
              <a:ext uri="{FF2B5EF4-FFF2-40B4-BE49-F238E27FC236}">
                <a16:creationId xmlns:a16="http://schemas.microsoft.com/office/drawing/2014/main" id="{6704BC1A-D1FE-49F8-B341-B704048866AF}"/>
              </a:ext>
            </a:extLst>
          </p:cNvPr>
          <p:cNvPicPr>
            <a:picLocks noChangeAspect="1"/>
          </p:cNvPicPr>
          <p:nvPr/>
        </p:nvPicPr>
        <p:blipFill>
          <a:blip r:embed="rId2"/>
          <a:stretch>
            <a:fillRect/>
          </a:stretch>
        </p:blipFill>
        <p:spPr>
          <a:xfrm>
            <a:off x="3615396" y="2180493"/>
            <a:ext cx="4051495" cy="22648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985364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A8E0-6825-4DAE-AA89-8D2205124461}"/>
              </a:ext>
            </a:extLst>
          </p:cNvPr>
          <p:cNvSpPr>
            <a:spLocks noGrp="1"/>
          </p:cNvSpPr>
          <p:nvPr>
            <p:ph type="title"/>
          </p:nvPr>
        </p:nvSpPr>
        <p:spPr>
          <a:xfrm>
            <a:off x="604911" y="365125"/>
            <a:ext cx="10748889" cy="5444832"/>
          </a:xfrm>
        </p:spPr>
        <p:txBody>
          <a:bodyPr/>
          <a:lstStyle/>
          <a:p>
            <a:r>
              <a:rPr lang="en-US" dirty="0">
                <a:solidFill>
                  <a:schemeClr val="accent6">
                    <a:lumMod val="75000"/>
                  </a:schemeClr>
                </a:solidFill>
              </a:rPr>
              <a:t>                          </a:t>
            </a:r>
            <a:r>
              <a:rPr lang="en-US" sz="4000" b="1" dirty="0">
                <a:solidFill>
                  <a:schemeClr val="accent6">
                    <a:lumMod val="75000"/>
                  </a:schemeClr>
                </a:solidFill>
              </a:rPr>
              <a:t>Bivariate Analysis:</a:t>
            </a:r>
            <a:br>
              <a:rPr lang="en-US" sz="4000" b="1" dirty="0">
                <a:solidFill>
                  <a:schemeClr val="accent6">
                    <a:lumMod val="75000"/>
                  </a:schemeClr>
                </a:solidFill>
              </a:rPr>
            </a:br>
            <a:br>
              <a:rPr lang="en-US" sz="4000" b="1" dirty="0">
                <a:solidFill>
                  <a:schemeClr val="accent6">
                    <a:lumMod val="75000"/>
                  </a:schemeClr>
                </a:solidFill>
              </a:rPr>
            </a:br>
            <a:br>
              <a:rPr lang="en-US" dirty="0">
                <a:solidFill>
                  <a:schemeClr val="accent6">
                    <a:lumMod val="75000"/>
                  </a:schemeClr>
                </a:solidFill>
              </a:rPr>
            </a:br>
            <a:br>
              <a:rPr lang="en-US" dirty="0"/>
            </a:br>
            <a:br>
              <a:rPr lang="en-US" dirty="0"/>
            </a:br>
            <a:br>
              <a:rPr lang="en-US" dirty="0"/>
            </a:br>
            <a:br>
              <a:rPr lang="en-US" dirty="0"/>
            </a:br>
            <a:br>
              <a:rPr lang="en-US" dirty="0"/>
            </a:br>
            <a:r>
              <a:rPr lang="en-US" sz="1600" dirty="0"/>
              <a:t>*The Graph Represents the minimum, first quartile,                         * Applicants who applied for minimum loan amount</a:t>
            </a:r>
            <a:br>
              <a:rPr lang="en-US" sz="1600" dirty="0"/>
            </a:br>
            <a:r>
              <a:rPr lang="en-US" sz="1600" dirty="0"/>
              <a:t>   median,3</a:t>
            </a:r>
            <a:r>
              <a:rPr lang="en-US" sz="1600" baseline="30000" dirty="0"/>
              <a:t>rd</a:t>
            </a:r>
            <a:r>
              <a:rPr lang="en-US" sz="1600" dirty="0"/>
              <a:t> quartile, maximum values.                                                have more chances of  getting loan. </a:t>
            </a:r>
            <a:endParaRPr lang="en-IN" dirty="0"/>
          </a:p>
        </p:txBody>
      </p:sp>
      <p:pic>
        <p:nvPicPr>
          <p:cNvPr id="3" name="Picture 2">
            <a:extLst>
              <a:ext uri="{FF2B5EF4-FFF2-40B4-BE49-F238E27FC236}">
                <a16:creationId xmlns:a16="http://schemas.microsoft.com/office/drawing/2014/main" id="{47B54B17-DD87-4AF1-9242-34D5D6D0C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11" y="1390914"/>
            <a:ext cx="5036234" cy="3393254"/>
          </a:xfrm>
          <a:prstGeom prst="rect">
            <a:avLst/>
          </a:prstGeom>
        </p:spPr>
      </p:pic>
      <p:pic>
        <p:nvPicPr>
          <p:cNvPr id="4" name="Picture 3">
            <a:extLst>
              <a:ext uri="{FF2B5EF4-FFF2-40B4-BE49-F238E27FC236}">
                <a16:creationId xmlns:a16="http://schemas.microsoft.com/office/drawing/2014/main" id="{076E995C-1890-4532-B2AC-F49D0F653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90914"/>
            <a:ext cx="5257799" cy="3355898"/>
          </a:xfrm>
          <a:prstGeom prst="rect">
            <a:avLst/>
          </a:prstGeom>
        </p:spPr>
      </p:pic>
    </p:spTree>
    <p:extLst>
      <p:ext uri="{BB962C8B-B14F-4D97-AF65-F5344CB8AC3E}">
        <p14:creationId xmlns:p14="http://schemas.microsoft.com/office/powerpoint/2010/main" val="36997117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4CB0D-FEC1-48F4-8A58-56F0D3324C9E}"/>
              </a:ext>
            </a:extLst>
          </p:cNvPr>
          <p:cNvSpPr>
            <a:spLocks noGrp="1"/>
          </p:cNvSpPr>
          <p:nvPr>
            <p:ph type="title"/>
          </p:nvPr>
        </p:nvSpPr>
        <p:spPr>
          <a:xfrm>
            <a:off x="1140351" y="171935"/>
            <a:ext cx="9875520" cy="472055"/>
          </a:xfrm>
        </p:spPr>
        <p:txBody>
          <a:bodyPr>
            <a:noAutofit/>
          </a:bodyPr>
          <a:lstStyle/>
          <a:p>
            <a:br>
              <a:rPr lang="en-IN" sz="3200" dirty="0">
                <a:solidFill>
                  <a:srgbClr val="00B0F0"/>
                </a:solidFill>
              </a:rPr>
            </a:br>
            <a:br>
              <a:rPr lang="en-IN" sz="3200" dirty="0">
                <a:solidFill>
                  <a:srgbClr val="00B0F0"/>
                </a:solidFill>
              </a:rPr>
            </a:br>
            <a:r>
              <a:rPr lang="en-IN" sz="3200" b="1" dirty="0">
                <a:solidFill>
                  <a:srgbClr val="00B0F0"/>
                </a:solidFill>
              </a:rPr>
              <a:t>Correlation Matrix</a:t>
            </a:r>
            <a:r>
              <a:rPr lang="en-IN" sz="3200" dirty="0">
                <a:solidFill>
                  <a:srgbClr val="00B0F0"/>
                </a:solidFill>
              </a:rPr>
              <a:t>:</a:t>
            </a:r>
            <a:br>
              <a:rPr lang="en-IN" sz="1600" dirty="0">
                <a:solidFill>
                  <a:schemeClr val="tx1">
                    <a:lumMod val="50000"/>
                    <a:lumOff val="50000"/>
                  </a:schemeClr>
                </a:solidFill>
              </a:rPr>
            </a:br>
            <a:br>
              <a:rPr lang="en-IN" sz="1600" dirty="0">
                <a:solidFill>
                  <a:schemeClr val="tx1">
                    <a:lumMod val="50000"/>
                    <a:lumOff val="50000"/>
                  </a:schemeClr>
                </a:solidFill>
              </a:rPr>
            </a:br>
            <a:endParaRPr lang="en-IN" sz="1600" dirty="0">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D5F03F50-092B-40B4-ADF2-6F80A0984E36}"/>
              </a:ext>
            </a:extLst>
          </p:cNvPr>
          <p:cNvSpPr>
            <a:spLocks noGrp="1"/>
          </p:cNvSpPr>
          <p:nvPr>
            <p:ph idx="1"/>
          </p:nvPr>
        </p:nvSpPr>
        <p:spPr>
          <a:xfrm>
            <a:off x="829994" y="2053883"/>
            <a:ext cx="10185877" cy="4131764"/>
          </a:xfrm>
        </p:spPr>
        <p:txBody>
          <a:bodyPr>
            <a:normAutofit lnSpcReduction="10000"/>
          </a:bodyPr>
          <a:lstStyle/>
          <a:p>
            <a:pPr marL="45720" indent="0">
              <a:buNone/>
            </a:pPr>
            <a:r>
              <a:rPr lang="en-IN" sz="1600" dirty="0">
                <a:solidFill>
                  <a:schemeClr val="tx1">
                    <a:lumMod val="50000"/>
                    <a:lumOff val="50000"/>
                  </a:schemeClr>
                </a:solidFill>
              </a:rPr>
              <a:t>corr=Loan_data.corr()</a:t>
            </a:r>
            <a:br>
              <a:rPr lang="en-IN" sz="1600" dirty="0">
                <a:solidFill>
                  <a:schemeClr val="tx1">
                    <a:lumMod val="50000"/>
                    <a:lumOff val="50000"/>
                  </a:schemeClr>
                </a:solidFill>
              </a:rPr>
            </a:br>
            <a:r>
              <a:rPr lang="en-IN" sz="1600" dirty="0">
                <a:solidFill>
                  <a:schemeClr val="tx1">
                    <a:lumMod val="50000"/>
                    <a:lumOff val="50000"/>
                  </a:schemeClr>
                </a:solidFill>
              </a:rPr>
              <a:t>plt.figure(figsize=(9,9))</a:t>
            </a:r>
            <a:br>
              <a:rPr lang="en-IN" sz="1600" dirty="0">
                <a:solidFill>
                  <a:schemeClr val="tx1">
                    <a:lumMod val="50000"/>
                    <a:lumOff val="50000"/>
                  </a:schemeClr>
                </a:solidFill>
              </a:rPr>
            </a:br>
            <a:r>
              <a:rPr lang="en-IN" sz="1600" dirty="0">
                <a:solidFill>
                  <a:schemeClr val="tx1">
                    <a:lumMod val="50000"/>
                    <a:lumOff val="50000"/>
                  </a:schemeClr>
                </a:solidFill>
              </a:rPr>
              <a:t>sns.heatmap(corr,annot=True,cmap='cool’)</a:t>
            </a:r>
          </a:p>
          <a:p>
            <a:pPr marL="45720" indent="0">
              <a:buNone/>
            </a:pPr>
            <a:endParaRPr lang="en-IN" sz="1600" dirty="0">
              <a:solidFill>
                <a:schemeClr val="tx1">
                  <a:lumMod val="50000"/>
                  <a:lumOff val="50000"/>
                </a:schemeClr>
              </a:solidFill>
            </a:endParaRPr>
          </a:p>
          <a:p>
            <a:pPr marL="45720" indent="0">
              <a:buNone/>
            </a:pPr>
            <a:endParaRPr lang="en-IN" sz="1600" dirty="0">
              <a:solidFill>
                <a:schemeClr val="tx1">
                  <a:lumMod val="50000"/>
                  <a:lumOff val="50000"/>
                </a:schemeClr>
              </a:solidFill>
            </a:endParaRPr>
          </a:p>
          <a:p>
            <a:pPr marL="45720" indent="0">
              <a:buNone/>
            </a:pPr>
            <a:endParaRPr lang="en-IN" sz="1600" dirty="0">
              <a:solidFill>
                <a:schemeClr val="tx1">
                  <a:lumMod val="50000"/>
                  <a:lumOff val="50000"/>
                </a:schemeClr>
              </a:solidFill>
            </a:endParaRPr>
          </a:p>
          <a:p>
            <a:pPr marL="45720" indent="0">
              <a:buNone/>
            </a:pPr>
            <a:endParaRPr lang="en-IN" sz="1600" dirty="0">
              <a:solidFill>
                <a:schemeClr val="tx1">
                  <a:lumMod val="50000"/>
                  <a:lumOff val="50000"/>
                </a:schemeClr>
              </a:solidFill>
            </a:endParaRPr>
          </a:p>
          <a:p>
            <a:pPr marL="45720" indent="0">
              <a:buNone/>
            </a:pPr>
            <a:endParaRPr lang="en-IN" sz="1600" dirty="0">
              <a:solidFill>
                <a:schemeClr val="tx1">
                  <a:lumMod val="50000"/>
                  <a:lumOff val="50000"/>
                </a:schemeClr>
              </a:solidFill>
            </a:endParaRPr>
          </a:p>
          <a:p>
            <a:pPr marL="45720" indent="0">
              <a:buNone/>
            </a:pPr>
            <a:endParaRPr lang="en-IN" sz="1600" dirty="0">
              <a:solidFill>
                <a:schemeClr val="tx1">
                  <a:lumMod val="50000"/>
                  <a:lumOff val="50000"/>
                </a:schemeClr>
              </a:solidFill>
            </a:endParaRPr>
          </a:p>
          <a:p>
            <a:pPr marL="45720" indent="0">
              <a:buNone/>
            </a:pPr>
            <a:endParaRPr lang="en-IN" sz="1600" dirty="0">
              <a:solidFill>
                <a:schemeClr val="tx1">
                  <a:lumMod val="50000"/>
                  <a:lumOff val="50000"/>
                </a:schemeClr>
              </a:solidFill>
            </a:endParaRPr>
          </a:p>
          <a:p>
            <a:pPr marL="45720" indent="0">
              <a:buNone/>
            </a:pPr>
            <a:endParaRPr lang="en-IN" sz="1600" dirty="0">
              <a:solidFill>
                <a:schemeClr val="tx1">
                  <a:lumMod val="50000"/>
                  <a:lumOff val="50000"/>
                </a:schemeClr>
              </a:solidFill>
            </a:endParaRPr>
          </a:p>
          <a:p>
            <a:pPr marL="45720" indent="0">
              <a:buNone/>
            </a:pPr>
            <a:endParaRPr lang="en-IN" sz="1600" dirty="0">
              <a:solidFill>
                <a:schemeClr val="tx1">
                  <a:lumMod val="50000"/>
                  <a:lumOff val="50000"/>
                </a:schemeClr>
              </a:solidFill>
            </a:endParaRPr>
          </a:p>
          <a:p>
            <a:pPr marL="45720" indent="0">
              <a:buNone/>
            </a:pPr>
            <a:r>
              <a:rPr lang="en-IN" sz="1600" dirty="0">
                <a:solidFill>
                  <a:schemeClr val="tx1">
                    <a:lumMod val="50000"/>
                    <a:lumOff val="50000"/>
                  </a:schemeClr>
                </a:solidFill>
              </a:rPr>
              <a:t>* From the above graph it is clear that applicant income and loan amount ,credit history and Loan status have       significant relationship.</a:t>
            </a:r>
          </a:p>
          <a:p>
            <a:pPr marL="45720" indent="0">
              <a:buNone/>
            </a:pPr>
            <a:endParaRPr lang="en-IN" sz="1600" dirty="0">
              <a:solidFill>
                <a:schemeClr val="tx1">
                  <a:lumMod val="50000"/>
                  <a:lumOff val="50000"/>
                </a:schemeClr>
              </a:solidFill>
            </a:endParaRPr>
          </a:p>
        </p:txBody>
      </p:sp>
      <p:pic>
        <p:nvPicPr>
          <p:cNvPr id="4" name="Picture 2">
            <a:extLst>
              <a:ext uri="{FF2B5EF4-FFF2-40B4-BE49-F238E27FC236}">
                <a16:creationId xmlns:a16="http://schemas.microsoft.com/office/drawing/2014/main" id="{37764C3D-6D42-457E-BC07-327A39BDD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471" y="1298346"/>
            <a:ext cx="6248400" cy="448473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17DDEA4-533A-4158-8389-0D82E2159520}"/>
              </a:ext>
            </a:extLst>
          </p:cNvPr>
          <p:cNvSpPr txBox="1">
            <a:spLocks/>
          </p:cNvSpPr>
          <p:nvPr/>
        </p:nvSpPr>
        <p:spPr>
          <a:xfrm>
            <a:off x="1143000" y="407963"/>
            <a:ext cx="9875520" cy="6543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br>
              <a:rPr lang="en-IN" sz="3200" dirty="0">
                <a:solidFill>
                  <a:srgbClr val="00B0F0"/>
                </a:solidFill>
              </a:rPr>
            </a:br>
            <a:br>
              <a:rPr lang="en-IN" sz="3200" dirty="0">
                <a:solidFill>
                  <a:srgbClr val="00B0F0"/>
                </a:solidFill>
              </a:rPr>
            </a:br>
            <a:endParaRPr lang="en-IN" sz="1600" dirty="0">
              <a:solidFill>
                <a:schemeClr val="tx1">
                  <a:lumMod val="50000"/>
                  <a:lumOff val="50000"/>
                </a:schemeClr>
              </a:solidFill>
            </a:endParaRPr>
          </a:p>
        </p:txBody>
      </p:sp>
    </p:spTree>
    <p:extLst>
      <p:ext uri="{BB962C8B-B14F-4D97-AF65-F5344CB8AC3E}">
        <p14:creationId xmlns:p14="http://schemas.microsoft.com/office/powerpoint/2010/main" val="32737728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B156-0771-4178-8688-483332F62286}"/>
              </a:ext>
            </a:extLst>
          </p:cNvPr>
          <p:cNvSpPr>
            <a:spLocks noGrp="1"/>
          </p:cNvSpPr>
          <p:nvPr>
            <p:ph type="title"/>
          </p:nvPr>
        </p:nvSpPr>
        <p:spPr>
          <a:xfrm>
            <a:off x="571500" y="255494"/>
            <a:ext cx="10475595" cy="6273893"/>
          </a:xfrm>
        </p:spPr>
        <p:txBody>
          <a:bodyPr>
            <a:normAutofit fontScale="90000"/>
          </a:bodyPr>
          <a:lstStyle/>
          <a:p>
            <a:r>
              <a:rPr lang="en-IN" sz="6000" dirty="0">
                <a:solidFill>
                  <a:srgbClr val="002060"/>
                </a:solidFill>
              </a:rPr>
              <a:t>Result and Discussion:</a:t>
            </a:r>
            <a:br>
              <a:rPr lang="en-IN" sz="6000" dirty="0">
                <a:solidFill>
                  <a:srgbClr val="002060"/>
                </a:solidFill>
              </a:rPr>
            </a:br>
            <a:br>
              <a:rPr lang="en-IN" sz="6000" dirty="0">
                <a:solidFill>
                  <a:srgbClr val="002060"/>
                </a:solidFill>
              </a:rPr>
            </a:br>
            <a:r>
              <a:rPr lang="en-IN" sz="2700" b="1" dirty="0">
                <a:solidFill>
                  <a:schemeClr val="tx1">
                    <a:lumMod val="85000"/>
                    <a:lumOff val="15000"/>
                  </a:schemeClr>
                </a:solidFill>
              </a:rPr>
              <a:t>Machine Learning:</a:t>
            </a:r>
            <a:br>
              <a:rPr lang="en-IN" sz="2700" b="1" dirty="0">
                <a:solidFill>
                  <a:schemeClr val="tx1">
                    <a:lumMod val="85000"/>
                    <a:lumOff val="15000"/>
                  </a:schemeClr>
                </a:solidFill>
              </a:rPr>
            </a:br>
            <a:r>
              <a:rPr lang="en-US" sz="2700" dirty="0">
                <a:solidFill>
                  <a:schemeClr val="tx1">
                    <a:lumMod val="85000"/>
                    <a:lumOff val="15000"/>
                  </a:schemeClr>
                </a:solidFill>
              </a:rPr>
              <a:t>machine learning  is the branch of study that makes the uses of algorithms </a:t>
            </a:r>
            <a:br>
              <a:rPr lang="en-US" sz="2700" dirty="0">
                <a:solidFill>
                  <a:schemeClr val="tx1">
                    <a:lumMod val="85000"/>
                    <a:lumOff val="15000"/>
                  </a:schemeClr>
                </a:solidFill>
              </a:rPr>
            </a:br>
            <a:r>
              <a:rPr lang="en-US" sz="2700" dirty="0">
                <a:solidFill>
                  <a:schemeClr val="tx1">
                    <a:lumMod val="85000"/>
                    <a:lumOff val="15000"/>
                  </a:schemeClr>
                </a:solidFill>
              </a:rPr>
              <a:t>for computer to learn from the data and improve its accuracy by itself through experience.</a:t>
            </a:r>
            <a:br>
              <a:rPr lang="en-US" sz="2700" dirty="0">
                <a:solidFill>
                  <a:schemeClr val="tx1">
                    <a:lumMod val="85000"/>
                    <a:lumOff val="15000"/>
                  </a:schemeClr>
                </a:solidFill>
              </a:rPr>
            </a:br>
            <a:br>
              <a:rPr lang="en-IN" sz="2700" dirty="0">
                <a:solidFill>
                  <a:schemeClr val="tx1">
                    <a:lumMod val="85000"/>
                    <a:lumOff val="15000"/>
                  </a:schemeClr>
                </a:solidFill>
              </a:rPr>
            </a:br>
            <a:r>
              <a:rPr lang="en-IN" sz="2700" b="1" dirty="0">
                <a:solidFill>
                  <a:schemeClr val="tx1">
                    <a:lumMod val="85000"/>
                    <a:lumOff val="15000"/>
                  </a:schemeClr>
                </a:solidFill>
              </a:rPr>
              <a:t>Classification:</a:t>
            </a:r>
            <a:br>
              <a:rPr lang="en-IN" sz="2700" b="1" dirty="0">
                <a:solidFill>
                  <a:schemeClr val="tx1">
                    <a:lumMod val="85000"/>
                    <a:lumOff val="15000"/>
                  </a:schemeClr>
                </a:solidFill>
              </a:rPr>
            </a:br>
            <a:r>
              <a:rPr lang="en-IN" sz="2700" dirty="0">
                <a:solidFill>
                  <a:schemeClr val="tx1">
                    <a:lumMod val="85000"/>
                    <a:lumOff val="15000"/>
                  </a:schemeClr>
                </a:solidFill>
              </a:rPr>
              <a:t>Classification algorithms are mainly used to identify the category of any given data set and predict the output for the absolute data.</a:t>
            </a:r>
            <a:br>
              <a:rPr lang="en-IN" sz="2700" dirty="0">
                <a:solidFill>
                  <a:schemeClr val="tx1">
                    <a:lumMod val="85000"/>
                    <a:lumOff val="15000"/>
                  </a:schemeClr>
                </a:solidFill>
              </a:rPr>
            </a:br>
            <a:br>
              <a:rPr lang="en-IN" sz="2700" dirty="0">
                <a:solidFill>
                  <a:schemeClr val="tx1">
                    <a:lumMod val="85000"/>
                    <a:lumOff val="15000"/>
                  </a:schemeClr>
                </a:solidFill>
              </a:rPr>
            </a:br>
            <a:r>
              <a:rPr lang="en-IN" sz="2700" b="1" dirty="0">
                <a:solidFill>
                  <a:schemeClr val="tx1">
                    <a:lumMod val="85000"/>
                    <a:lumOff val="15000"/>
                  </a:schemeClr>
                </a:solidFill>
              </a:rPr>
              <a:t>Classification algorithms:</a:t>
            </a:r>
            <a:br>
              <a:rPr lang="en-IN" sz="2700" dirty="0">
                <a:solidFill>
                  <a:schemeClr val="tx1">
                    <a:lumMod val="85000"/>
                    <a:lumOff val="15000"/>
                  </a:schemeClr>
                </a:solidFill>
              </a:rPr>
            </a:br>
            <a:r>
              <a:rPr lang="en-IN" sz="2700" dirty="0">
                <a:solidFill>
                  <a:schemeClr val="tx1">
                    <a:lumMod val="85000"/>
                    <a:lumOff val="15000"/>
                  </a:schemeClr>
                </a:solidFill>
              </a:rPr>
              <a:t>1.Support Vector Machine(SVM).</a:t>
            </a:r>
            <a:br>
              <a:rPr lang="en-IN" sz="2700" dirty="0">
                <a:solidFill>
                  <a:schemeClr val="tx1">
                    <a:lumMod val="85000"/>
                    <a:lumOff val="15000"/>
                  </a:schemeClr>
                </a:solidFill>
              </a:rPr>
            </a:br>
            <a:r>
              <a:rPr lang="en-IN" sz="2700" dirty="0">
                <a:solidFill>
                  <a:schemeClr val="tx1">
                    <a:lumMod val="85000"/>
                    <a:lumOff val="15000"/>
                  </a:schemeClr>
                </a:solidFill>
              </a:rPr>
              <a:t>2.Logistic Regression.</a:t>
            </a:r>
            <a:br>
              <a:rPr lang="en-IN" sz="2700" dirty="0">
                <a:solidFill>
                  <a:schemeClr val="tx1">
                    <a:lumMod val="85000"/>
                    <a:lumOff val="15000"/>
                  </a:schemeClr>
                </a:solidFill>
              </a:rPr>
            </a:br>
            <a:br>
              <a:rPr lang="en-IN" sz="2000" dirty="0">
                <a:solidFill>
                  <a:schemeClr val="tx1">
                    <a:lumMod val="85000"/>
                    <a:lumOff val="15000"/>
                  </a:schemeClr>
                </a:solidFill>
              </a:rPr>
            </a:br>
            <a:br>
              <a:rPr lang="en-IN" sz="2000" dirty="0">
                <a:solidFill>
                  <a:schemeClr val="tx1">
                    <a:lumMod val="85000"/>
                    <a:lumOff val="15000"/>
                  </a:schemeClr>
                </a:solidFill>
              </a:rPr>
            </a:br>
            <a:br>
              <a:rPr lang="en-IN" sz="2000" dirty="0">
                <a:solidFill>
                  <a:schemeClr val="tx1">
                    <a:lumMod val="85000"/>
                    <a:lumOff val="15000"/>
                  </a:schemeClr>
                </a:solidFill>
              </a:rPr>
            </a:br>
            <a:br>
              <a:rPr lang="en-IN" sz="2000" dirty="0">
                <a:solidFill>
                  <a:schemeClr val="tx1">
                    <a:lumMod val="85000"/>
                    <a:lumOff val="15000"/>
                  </a:schemeClr>
                </a:solidFill>
              </a:rPr>
            </a:br>
            <a:br>
              <a:rPr lang="en-IN" sz="2000" dirty="0">
                <a:solidFill>
                  <a:schemeClr val="tx1">
                    <a:lumMod val="85000"/>
                    <a:lumOff val="15000"/>
                  </a:schemeClr>
                </a:solidFill>
              </a:rPr>
            </a:br>
            <a:endParaRPr lang="en-IN" dirty="0">
              <a:solidFill>
                <a:schemeClr val="tx1">
                  <a:lumMod val="85000"/>
                  <a:lumOff val="15000"/>
                </a:schemeClr>
              </a:solidFill>
            </a:endParaRPr>
          </a:p>
        </p:txBody>
      </p:sp>
    </p:spTree>
    <p:extLst>
      <p:ext uri="{BB962C8B-B14F-4D97-AF65-F5344CB8AC3E}">
        <p14:creationId xmlns:p14="http://schemas.microsoft.com/office/powerpoint/2010/main" val="2100286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39D89-0891-4E75-8F9C-06F43083E86A}"/>
              </a:ext>
            </a:extLst>
          </p:cNvPr>
          <p:cNvSpPr>
            <a:spLocks noGrp="1"/>
          </p:cNvSpPr>
          <p:nvPr>
            <p:ph type="title"/>
          </p:nvPr>
        </p:nvSpPr>
        <p:spPr>
          <a:xfrm>
            <a:off x="525780" y="328613"/>
            <a:ext cx="11087100" cy="6272211"/>
          </a:xfrm>
        </p:spPr>
        <p:txBody>
          <a:bodyPr>
            <a:normAutofit fontScale="90000"/>
          </a:bodyPr>
          <a:lstStyle/>
          <a:p>
            <a:br>
              <a:rPr lang="en-US" dirty="0">
                <a:solidFill>
                  <a:schemeClr val="accent3">
                    <a:lumMod val="50000"/>
                  </a:schemeClr>
                </a:solidFill>
              </a:rPr>
            </a:br>
            <a:br>
              <a:rPr lang="en-US" dirty="0">
                <a:solidFill>
                  <a:schemeClr val="accent3">
                    <a:lumMod val="50000"/>
                  </a:schemeClr>
                </a:solidFill>
              </a:rPr>
            </a:br>
            <a:r>
              <a:rPr lang="en-US" sz="3600" dirty="0">
                <a:highlight>
                  <a:srgbClr val="FFFF00"/>
                </a:highlight>
              </a:rPr>
              <a:t>MODEL BUILDING</a:t>
            </a:r>
            <a:br>
              <a:rPr lang="en-US" sz="3600" dirty="0">
                <a:highlight>
                  <a:srgbClr val="FFFF00"/>
                </a:highlight>
              </a:rPr>
            </a:br>
            <a:br>
              <a:rPr lang="en-US" sz="3600" dirty="0">
                <a:highlight>
                  <a:srgbClr val="FFFF00"/>
                </a:highlight>
              </a:rPr>
            </a:br>
            <a:br>
              <a:rPr lang="en-US" sz="3600" dirty="0">
                <a:highlight>
                  <a:srgbClr val="FFFF00"/>
                </a:highlight>
              </a:rPr>
            </a:br>
            <a:br>
              <a:rPr lang="en-US" sz="3600" dirty="0">
                <a:highlight>
                  <a:srgbClr val="FFFF00"/>
                </a:highlight>
              </a:rPr>
            </a:br>
            <a:br>
              <a:rPr lang="en-US" sz="3600" dirty="0">
                <a:highlight>
                  <a:srgbClr val="FFFF00"/>
                </a:highlight>
              </a:rPr>
            </a:br>
            <a:br>
              <a:rPr lang="en-US" sz="3600" dirty="0">
                <a:highlight>
                  <a:srgbClr val="FFFF00"/>
                </a:highlight>
              </a:rPr>
            </a:br>
            <a:br>
              <a:rPr lang="en-US" sz="3600" dirty="0">
                <a:highlight>
                  <a:srgbClr val="FFFF00"/>
                </a:highlight>
              </a:rPr>
            </a:br>
            <a:br>
              <a:rPr lang="en-US" sz="3600" dirty="0">
                <a:highlight>
                  <a:srgbClr val="FFFF00"/>
                </a:highlight>
              </a:rPr>
            </a:br>
            <a:br>
              <a:rPr lang="en-US" sz="3600" dirty="0">
                <a:highlight>
                  <a:srgbClr val="FFFF00"/>
                </a:highlight>
              </a:rPr>
            </a:br>
            <a:br>
              <a:rPr lang="en-US" sz="3600" dirty="0">
                <a:highlight>
                  <a:srgbClr val="FFFF00"/>
                </a:highlight>
              </a:rPr>
            </a:br>
            <a:br>
              <a:rPr lang="en-US" sz="3600" dirty="0">
                <a:highlight>
                  <a:srgbClr val="FFFF00"/>
                </a:highlight>
              </a:rPr>
            </a:br>
            <a:r>
              <a:rPr lang="en-US" sz="3600" dirty="0"/>
              <a:t> </a:t>
            </a:r>
            <a:br>
              <a:rPr lang="en-US" sz="3600" dirty="0"/>
            </a:br>
            <a:br>
              <a:rPr lang="en-US" sz="3600" dirty="0">
                <a:highlight>
                  <a:srgbClr val="FFFF00"/>
                </a:highlight>
              </a:rPr>
            </a:br>
            <a:br>
              <a:rPr lang="en-US" dirty="0"/>
            </a:br>
            <a:endParaRPr lang="en-IN" dirty="0"/>
          </a:p>
        </p:txBody>
      </p:sp>
      <p:sp>
        <p:nvSpPr>
          <p:cNvPr id="7" name="Rectangle: Rounded Corners 6">
            <a:extLst>
              <a:ext uri="{FF2B5EF4-FFF2-40B4-BE49-F238E27FC236}">
                <a16:creationId xmlns:a16="http://schemas.microsoft.com/office/drawing/2014/main" id="{FBB4F871-6ED6-4D88-92F8-AC82D6D69096}"/>
              </a:ext>
            </a:extLst>
          </p:cNvPr>
          <p:cNvSpPr/>
          <p:nvPr/>
        </p:nvSpPr>
        <p:spPr>
          <a:xfrm>
            <a:off x="1252258" y="1424577"/>
            <a:ext cx="3228975" cy="4143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SVM</a:t>
            </a:r>
          </a:p>
        </p:txBody>
      </p:sp>
      <p:sp>
        <p:nvSpPr>
          <p:cNvPr id="8" name="Rectangle: Rounded Corners 7">
            <a:extLst>
              <a:ext uri="{FF2B5EF4-FFF2-40B4-BE49-F238E27FC236}">
                <a16:creationId xmlns:a16="http://schemas.microsoft.com/office/drawing/2014/main" id="{DD93C95C-4BEE-4D68-ACFE-C2460AF32018}"/>
              </a:ext>
            </a:extLst>
          </p:cNvPr>
          <p:cNvSpPr/>
          <p:nvPr/>
        </p:nvSpPr>
        <p:spPr>
          <a:xfrm>
            <a:off x="7228356" y="1424577"/>
            <a:ext cx="3190874" cy="3957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LOGISTIC REGRESSION</a:t>
            </a:r>
          </a:p>
        </p:txBody>
      </p:sp>
      <p:pic>
        <p:nvPicPr>
          <p:cNvPr id="3" name="Picture 2">
            <a:extLst>
              <a:ext uri="{FF2B5EF4-FFF2-40B4-BE49-F238E27FC236}">
                <a16:creationId xmlns:a16="http://schemas.microsoft.com/office/drawing/2014/main" id="{97669D7F-2BD5-4492-A8A8-D8C230F30CD9}"/>
              </a:ext>
            </a:extLst>
          </p:cNvPr>
          <p:cNvPicPr>
            <a:picLocks noChangeAspect="1"/>
          </p:cNvPicPr>
          <p:nvPr/>
        </p:nvPicPr>
        <p:blipFill>
          <a:blip r:embed="rId2"/>
          <a:stretch>
            <a:fillRect/>
          </a:stretch>
        </p:blipFill>
        <p:spPr>
          <a:xfrm>
            <a:off x="587468" y="2220214"/>
            <a:ext cx="4558553" cy="3805517"/>
          </a:xfrm>
          <a:prstGeom prst="rect">
            <a:avLst/>
          </a:prstGeom>
        </p:spPr>
      </p:pic>
      <p:pic>
        <p:nvPicPr>
          <p:cNvPr id="11" name="Picture 10">
            <a:extLst>
              <a:ext uri="{FF2B5EF4-FFF2-40B4-BE49-F238E27FC236}">
                <a16:creationId xmlns:a16="http://schemas.microsoft.com/office/drawing/2014/main" id="{BF3A92E9-A46F-4AF4-BA6F-6C8184163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7726" y="2084295"/>
            <a:ext cx="4932133" cy="4077357"/>
          </a:xfrm>
          <a:prstGeom prst="rect">
            <a:avLst/>
          </a:prstGeom>
        </p:spPr>
      </p:pic>
    </p:spTree>
    <p:extLst>
      <p:ext uri="{BB962C8B-B14F-4D97-AF65-F5344CB8AC3E}">
        <p14:creationId xmlns:p14="http://schemas.microsoft.com/office/powerpoint/2010/main" val="4052612282"/>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C845E-1F9E-4AF0-AB23-81A458057CD6}"/>
              </a:ext>
            </a:extLst>
          </p:cNvPr>
          <p:cNvSpPr>
            <a:spLocks noGrp="1"/>
          </p:cNvSpPr>
          <p:nvPr>
            <p:ph type="title"/>
          </p:nvPr>
        </p:nvSpPr>
        <p:spPr>
          <a:xfrm>
            <a:off x="831850" y="140677"/>
            <a:ext cx="10515600" cy="1252026"/>
          </a:xfrm>
        </p:spPr>
        <p:txBody>
          <a:bodyPr>
            <a:normAutofit fontScale="90000"/>
          </a:bodyPr>
          <a:lstStyle/>
          <a:p>
            <a:br>
              <a:rPr lang="en-IN" b="1" dirty="0">
                <a:solidFill>
                  <a:schemeClr val="accent1">
                    <a:lumMod val="75000"/>
                  </a:schemeClr>
                </a:solidFill>
              </a:rPr>
            </a:br>
            <a:br>
              <a:rPr lang="en-IN" b="1" dirty="0">
                <a:solidFill>
                  <a:schemeClr val="accent1">
                    <a:lumMod val="75000"/>
                  </a:schemeClr>
                </a:solidFill>
              </a:rPr>
            </a:br>
            <a:br>
              <a:rPr lang="en-IN" b="1" dirty="0">
                <a:solidFill>
                  <a:schemeClr val="accent1">
                    <a:lumMod val="75000"/>
                  </a:schemeClr>
                </a:solidFill>
              </a:rPr>
            </a:br>
            <a:r>
              <a:rPr lang="en-IN" b="1" dirty="0">
                <a:solidFill>
                  <a:schemeClr val="accent1">
                    <a:lumMod val="75000"/>
                  </a:schemeClr>
                </a:solidFill>
              </a:rPr>
              <a:t>Prediction:</a:t>
            </a:r>
            <a:br>
              <a:rPr lang="en-IN" b="1" dirty="0"/>
            </a:br>
            <a:r>
              <a:rPr lang="en-US" sz="1600" b="1" dirty="0">
                <a:solidFill>
                  <a:srgbClr val="00B0F0"/>
                </a:solidFill>
              </a:rPr>
              <a:t>#Gen,Mar,Dep,Edu,Self_Emp,ApplicantInco,CoapplicantInco,LoanAmount,Loan_Amount_Term,Credit_History,Property_Area</a:t>
            </a:r>
            <a:endParaRPr lang="en-IN" b="1" dirty="0">
              <a:solidFill>
                <a:srgbClr val="00B0F0"/>
              </a:solidFill>
            </a:endParaRPr>
          </a:p>
        </p:txBody>
      </p:sp>
      <p:sp>
        <p:nvSpPr>
          <p:cNvPr id="3" name="Text Placeholder 2">
            <a:extLst>
              <a:ext uri="{FF2B5EF4-FFF2-40B4-BE49-F238E27FC236}">
                <a16:creationId xmlns:a16="http://schemas.microsoft.com/office/drawing/2014/main" id="{5A200B56-6B6E-4049-9A93-FA1EC437A924}"/>
              </a:ext>
            </a:extLst>
          </p:cNvPr>
          <p:cNvSpPr>
            <a:spLocks noGrp="1"/>
          </p:cNvSpPr>
          <p:nvPr>
            <p:ph type="body" idx="1"/>
          </p:nvPr>
        </p:nvSpPr>
        <p:spPr>
          <a:xfrm>
            <a:off x="4529797" y="1392703"/>
            <a:ext cx="6583679" cy="4304712"/>
          </a:xfrm>
        </p:spPr>
        <p:txBody>
          <a:bodyPr/>
          <a:lstStyle/>
          <a:p>
            <a:r>
              <a:rPr lang="en-US" dirty="0"/>
              <a:t>.</a:t>
            </a:r>
            <a:endParaRPr lang="en-IN" dirty="0"/>
          </a:p>
        </p:txBody>
      </p:sp>
      <p:pic>
        <p:nvPicPr>
          <p:cNvPr id="7" name="Picture 6">
            <a:extLst>
              <a:ext uri="{FF2B5EF4-FFF2-40B4-BE49-F238E27FC236}">
                <a16:creationId xmlns:a16="http://schemas.microsoft.com/office/drawing/2014/main" id="{63C2BACF-18DC-4DF5-A0AE-7F09029572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2838" y="1744394"/>
            <a:ext cx="5026660" cy="4304713"/>
          </a:xfrm>
          <a:prstGeom prst="rect">
            <a:avLst/>
          </a:prstGeom>
        </p:spPr>
      </p:pic>
      <p:pic>
        <p:nvPicPr>
          <p:cNvPr id="6" name="Picture 5">
            <a:extLst>
              <a:ext uri="{FF2B5EF4-FFF2-40B4-BE49-F238E27FC236}">
                <a16:creationId xmlns:a16="http://schemas.microsoft.com/office/drawing/2014/main" id="{189CC7D7-74F8-4ED0-967F-880574E18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524" y="1744393"/>
            <a:ext cx="4783503" cy="4304713"/>
          </a:xfrm>
          <a:prstGeom prst="rect">
            <a:avLst/>
          </a:prstGeom>
        </p:spPr>
      </p:pic>
    </p:spTree>
    <p:extLst>
      <p:ext uri="{BB962C8B-B14F-4D97-AF65-F5344CB8AC3E}">
        <p14:creationId xmlns:p14="http://schemas.microsoft.com/office/powerpoint/2010/main" val="36983460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86DC-CE9C-4FD0-A213-D740D33BA1EF}"/>
              </a:ext>
            </a:extLst>
          </p:cNvPr>
          <p:cNvSpPr>
            <a:spLocks noGrp="1"/>
          </p:cNvSpPr>
          <p:nvPr>
            <p:ph type="title"/>
          </p:nvPr>
        </p:nvSpPr>
        <p:spPr>
          <a:xfrm>
            <a:off x="838200" y="0"/>
            <a:ext cx="10515600" cy="1533378"/>
          </a:xfrm>
        </p:spPr>
        <p:txBody>
          <a:bodyPr>
            <a:normAutofit fontScale="90000"/>
          </a:bodyPr>
          <a:lstStyle/>
          <a:p>
            <a:br>
              <a:rPr lang="en-IN" b="1" dirty="0"/>
            </a:br>
            <a:br>
              <a:rPr lang="en-IN" b="1" dirty="0"/>
            </a:br>
            <a:br>
              <a:rPr lang="en-IN" b="1" dirty="0"/>
            </a:br>
            <a:br>
              <a:rPr lang="en-IN" b="1" dirty="0"/>
            </a:br>
            <a:r>
              <a:rPr lang="en-IN" sz="6700" b="1" dirty="0">
                <a:solidFill>
                  <a:schemeClr val="accent6">
                    <a:lumMod val="75000"/>
                  </a:schemeClr>
                </a:solidFill>
              </a:rPr>
              <a:t>Conclusion:</a:t>
            </a:r>
            <a:br>
              <a:rPr lang="en-IN" sz="5300" b="1" dirty="0">
                <a:solidFill>
                  <a:schemeClr val="accent6">
                    <a:lumMod val="50000"/>
                  </a:schemeClr>
                </a:solidFill>
              </a:rPr>
            </a:br>
            <a:br>
              <a:rPr lang="en-IN" b="1" dirty="0"/>
            </a:br>
            <a:br>
              <a:rPr lang="en-IN" b="1" dirty="0"/>
            </a:br>
            <a:endParaRPr lang="en-IN" b="1" dirty="0"/>
          </a:p>
        </p:txBody>
      </p:sp>
      <p:sp>
        <p:nvSpPr>
          <p:cNvPr id="3" name="Content Placeholder 2">
            <a:extLst>
              <a:ext uri="{FF2B5EF4-FFF2-40B4-BE49-F238E27FC236}">
                <a16:creationId xmlns:a16="http://schemas.microsoft.com/office/drawing/2014/main" id="{15765E2C-FCDA-4F75-A0C3-A7DEC2CE10A4}"/>
              </a:ext>
            </a:extLst>
          </p:cNvPr>
          <p:cNvSpPr>
            <a:spLocks noGrp="1"/>
          </p:cNvSpPr>
          <p:nvPr>
            <p:ph idx="1"/>
          </p:nvPr>
        </p:nvSpPr>
        <p:spPr>
          <a:xfrm>
            <a:off x="612677" y="1533378"/>
            <a:ext cx="10966645" cy="4867422"/>
          </a:xfrm>
        </p:spPr>
        <p:txBody>
          <a:bodyPr>
            <a:normAutofit fontScale="25000" lnSpcReduction="20000"/>
          </a:bodyPr>
          <a:lstStyle/>
          <a:p>
            <a:pPr marL="36900" indent="0">
              <a:buNone/>
            </a:pPr>
            <a:endParaRPr lang="en-IN" sz="5800" dirty="0"/>
          </a:p>
          <a:p>
            <a:pPr>
              <a:buFont typeface="Wingdings" panose="05000000000000000000" pitchFamily="2" charset="2"/>
              <a:buChar char="Ø"/>
            </a:pPr>
            <a:r>
              <a:rPr lang="en-IN" sz="12800" dirty="0"/>
              <a:t>We  understood the data.</a:t>
            </a:r>
          </a:p>
          <a:p>
            <a:pPr>
              <a:buFont typeface="Wingdings" panose="05000000000000000000" pitchFamily="2" charset="2"/>
              <a:buChar char="Ø"/>
            </a:pPr>
            <a:r>
              <a:rPr lang="en-US" sz="12800" dirty="0">
                <a:solidFill>
                  <a:schemeClr val="tx1"/>
                </a:solidFill>
              </a:rPr>
              <a:t>We </a:t>
            </a:r>
            <a:r>
              <a:rPr lang="en-US" sz="12800" dirty="0"/>
              <a:t>Explore the data </a:t>
            </a:r>
            <a:r>
              <a:rPr lang="en-US" sz="12800" dirty="0">
                <a:solidFill>
                  <a:schemeClr val="tx1"/>
                </a:solidFill>
              </a:rPr>
              <a:t>on the features of this dataset and </a:t>
            </a:r>
            <a:r>
              <a:rPr lang="en-US" sz="12800" dirty="0"/>
              <a:t>get the  insights of the data</a:t>
            </a:r>
            <a:r>
              <a:rPr lang="en-US" sz="12800" dirty="0">
                <a:solidFill>
                  <a:schemeClr val="tx1"/>
                </a:solidFill>
              </a:rPr>
              <a:t>.</a:t>
            </a:r>
          </a:p>
          <a:p>
            <a:pPr>
              <a:buFont typeface="Wingdings" panose="05000000000000000000" pitchFamily="2" charset="2"/>
              <a:buChar char="Ø"/>
            </a:pPr>
            <a:r>
              <a:rPr lang="en-US" sz="12800" dirty="0">
                <a:solidFill>
                  <a:schemeClr val="tx1"/>
                </a:solidFill>
              </a:rPr>
              <a:t>Credit History plays a huge role in loan status compared to other variables.</a:t>
            </a:r>
          </a:p>
          <a:p>
            <a:pPr>
              <a:buFont typeface="Wingdings" panose="05000000000000000000" pitchFamily="2" charset="2"/>
              <a:buChar char="Ø"/>
            </a:pPr>
            <a:r>
              <a:rPr lang="en-US" sz="12800" dirty="0"/>
              <a:t>We go</a:t>
            </a:r>
            <a:r>
              <a:rPr lang="en-US" sz="12800" cap="none" dirty="0"/>
              <a:t> through the machine learning algorithms  like SVM </a:t>
            </a:r>
            <a:r>
              <a:rPr lang="en-US" sz="12800" dirty="0"/>
              <a:t>and Logistic Regression </a:t>
            </a:r>
            <a:r>
              <a:rPr lang="en-US" sz="12800" cap="none" dirty="0"/>
              <a:t>and understood how they work.</a:t>
            </a:r>
          </a:p>
          <a:p>
            <a:pPr>
              <a:buFont typeface="Wingdings" panose="05000000000000000000" pitchFamily="2" charset="2"/>
              <a:buChar char="Ø"/>
            </a:pPr>
            <a:r>
              <a:rPr lang="en-US" sz="12800" dirty="0">
                <a:solidFill>
                  <a:schemeClr val="tx1"/>
                </a:solidFill>
              </a:rPr>
              <a:t>Finally we build a model ,check for the unknown data and  predicted whether the person will get loan or not.</a:t>
            </a:r>
          </a:p>
          <a:p>
            <a:pPr marL="0" indent="0">
              <a:buNone/>
            </a:pPr>
            <a:br>
              <a:rPr lang="en-US" sz="4000" dirty="0">
                <a:solidFill>
                  <a:schemeClr val="tx1"/>
                </a:solidFill>
              </a:rPr>
            </a:br>
            <a:br>
              <a:rPr lang="en-US" sz="2800" cap="none" dirty="0"/>
            </a:br>
            <a:br>
              <a:rPr lang="en-US" sz="2800" dirty="0">
                <a:solidFill>
                  <a:schemeClr val="tx1"/>
                </a:solidFill>
              </a:rPr>
            </a:br>
            <a:endParaRPr lang="en-IN" dirty="0"/>
          </a:p>
        </p:txBody>
      </p:sp>
    </p:spTree>
    <p:extLst>
      <p:ext uri="{BB962C8B-B14F-4D97-AF65-F5344CB8AC3E}">
        <p14:creationId xmlns:p14="http://schemas.microsoft.com/office/powerpoint/2010/main" val="23702966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FB87-87CF-4154-826F-A06E58C39866}"/>
              </a:ext>
            </a:extLst>
          </p:cNvPr>
          <p:cNvSpPr>
            <a:spLocks noGrp="1"/>
          </p:cNvSpPr>
          <p:nvPr>
            <p:ph type="title"/>
          </p:nvPr>
        </p:nvSpPr>
        <p:spPr>
          <a:xfrm>
            <a:off x="900332" y="365125"/>
            <a:ext cx="10453468" cy="4727380"/>
          </a:xfrm>
        </p:spPr>
        <p:txBody>
          <a:bodyPr/>
          <a:lstStyle/>
          <a:p>
            <a:pPr algn="ctr"/>
            <a:r>
              <a:rPr lang="en-US" dirty="0"/>
              <a:t>    </a:t>
            </a:r>
            <a:br>
              <a:rPr lang="en-US" dirty="0"/>
            </a:br>
            <a:r>
              <a:rPr lang="en-US" sz="8000" i="1" cap="none" dirty="0"/>
              <a:t>Thank you</a:t>
            </a:r>
            <a:endParaRPr lang="en-IN" i="1" dirty="0"/>
          </a:p>
        </p:txBody>
      </p:sp>
    </p:spTree>
    <p:extLst>
      <p:ext uri="{BB962C8B-B14F-4D97-AF65-F5344CB8AC3E}">
        <p14:creationId xmlns:p14="http://schemas.microsoft.com/office/powerpoint/2010/main" val="32457694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2FA11-B5F5-414F-9DD1-CACC863E6682}"/>
              </a:ext>
            </a:extLst>
          </p:cNvPr>
          <p:cNvSpPr>
            <a:spLocks noGrp="1"/>
          </p:cNvSpPr>
          <p:nvPr>
            <p:ph type="title"/>
          </p:nvPr>
        </p:nvSpPr>
        <p:spPr>
          <a:xfrm>
            <a:off x="1154954" y="414338"/>
            <a:ext cx="8825659" cy="871537"/>
          </a:xfrm>
        </p:spPr>
        <p:txBody>
          <a:bodyPr>
            <a:normAutofit fontScale="90000"/>
          </a:bodyPr>
          <a:lstStyle/>
          <a:p>
            <a:br>
              <a:rPr lang="en-US" sz="4800" b="1" dirty="0"/>
            </a:br>
            <a:r>
              <a:rPr lang="en-US" sz="4800" b="1" dirty="0"/>
              <a:t>Presentation Outline:</a:t>
            </a:r>
            <a:endParaRPr lang="en-IN" dirty="0"/>
          </a:p>
        </p:txBody>
      </p:sp>
      <p:sp>
        <p:nvSpPr>
          <p:cNvPr id="3" name="Text Placeholder 2">
            <a:extLst>
              <a:ext uri="{FF2B5EF4-FFF2-40B4-BE49-F238E27FC236}">
                <a16:creationId xmlns:a16="http://schemas.microsoft.com/office/drawing/2014/main" id="{0BF3910C-73F5-4EC9-819A-DCC0375182EF}"/>
              </a:ext>
            </a:extLst>
          </p:cNvPr>
          <p:cNvSpPr>
            <a:spLocks noGrp="1"/>
          </p:cNvSpPr>
          <p:nvPr>
            <p:ph type="body" sz="half" idx="2"/>
          </p:nvPr>
        </p:nvSpPr>
        <p:spPr>
          <a:xfrm>
            <a:off x="1457325" y="2700997"/>
            <a:ext cx="8523288" cy="3285465"/>
          </a:xfrm>
        </p:spPr>
        <p:txBody>
          <a:bodyPr>
            <a:normAutofit fontScale="25000" lnSpcReduction="20000"/>
          </a:bodyPr>
          <a:lstStyle/>
          <a:p>
            <a:pPr marL="285750" indent="-285750">
              <a:buFont typeface="Wingdings" panose="05000000000000000000" pitchFamily="2" charset="2"/>
              <a:buChar char="ü"/>
            </a:pPr>
            <a:r>
              <a:rPr lang="en-US" sz="14400" b="1" i="1" cap="none" dirty="0"/>
              <a:t>Introduction</a:t>
            </a:r>
          </a:p>
          <a:p>
            <a:pPr marL="285750" indent="-285750">
              <a:buFont typeface="Wingdings" panose="05000000000000000000" pitchFamily="2" charset="2"/>
              <a:buChar char="ü"/>
            </a:pPr>
            <a:r>
              <a:rPr lang="en-US" sz="14400" b="1" i="1" cap="none" dirty="0"/>
              <a:t>Objectives</a:t>
            </a:r>
          </a:p>
          <a:p>
            <a:pPr marL="285750" indent="-285750">
              <a:buFont typeface="Wingdings" panose="05000000000000000000" pitchFamily="2" charset="2"/>
              <a:buChar char="ü"/>
            </a:pPr>
            <a:r>
              <a:rPr lang="en-US" sz="14400" b="1" i="1" cap="none" dirty="0"/>
              <a:t>Process and software specification</a:t>
            </a:r>
          </a:p>
          <a:p>
            <a:pPr marL="285750" indent="-285750">
              <a:buFont typeface="Wingdings" panose="05000000000000000000" pitchFamily="2" charset="2"/>
              <a:buChar char="ü"/>
            </a:pPr>
            <a:r>
              <a:rPr lang="en-US" sz="14400" b="1" i="1" cap="none" dirty="0"/>
              <a:t>Result and discussion</a:t>
            </a:r>
          </a:p>
          <a:p>
            <a:pPr marL="285750" indent="-285750">
              <a:buFont typeface="Wingdings" panose="05000000000000000000" pitchFamily="2" charset="2"/>
              <a:buChar char="ü"/>
            </a:pPr>
            <a:r>
              <a:rPr lang="en-US" sz="14400" b="1" i="1" cap="none" dirty="0"/>
              <a:t>Conclusion.</a:t>
            </a:r>
            <a:endParaRPr lang="en-US" sz="14400" b="1" i="1" dirty="0"/>
          </a:p>
          <a:p>
            <a:pPr marL="285750" indent="-285750">
              <a:buFont typeface="Wingdings" panose="05000000000000000000" pitchFamily="2" charset="2"/>
              <a:buChar char="ü"/>
            </a:pPr>
            <a:endParaRPr lang="en-US" sz="4400" b="1" i="1" dirty="0"/>
          </a:p>
          <a:p>
            <a:pPr marL="285750" indent="-285750">
              <a:buFont typeface="Wingdings" panose="05000000000000000000" pitchFamily="2" charset="2"/>
              <a:buChar char="ü"/>
            </a:pPr>
            <a:endParaRPr lang="en-US" sz="4400" b="1" i="1" cap="none" dirty="0"/>
          </a:p>
          <a:p>
            <a:pPr marL="285750" indent="-285750">
              <a:buFont typeface="Wingdings" panose="05000000000000000000" pitchFamily="2" charset="2"/>
              <a:buChar char="ü"/>
            </a:pPr>
            <a:endParaRPr lang="en-US" sz="4400" b="1" i="1" cap="none" dirty="0"/>
          </a:p>
          <a:p>
            <a:pPr marL="285750" indent="-285750">
              <a:buFont typeface="Arial" panose="020B0604020202020204" pitchFamily="34" charset="0"/>
              <a:buChar char="•"/>
            </a:pPr>
            <a:endParaRPr lang="en-US" sz="1800" b="1" i="1" cap="none" dirty="0"/>
          </a:p>
          <a:p>
            <a:endParaRPr lang="en-US" b="1" i="1" dirty="0"/>
          </a:p>
          <a:p>
            <a:endParaRPr lang="en-US" b="1" i="1" dirty="0"/>
          </a:p>
          <a:p>
            <a:endParaRPr lang="en-US" b="1" i="1" dirty="0"/>
          </a:p>
          <a:p>
            <a:endParaRPr lang="en-IN" dirty="0"/>
          </a:p>
        </p:txBody>
      </p:sp>
    </p:spTree>
    <p:extLst>
      <p:ext uri="{BB962C8B-B14F-4D97-AF65-F5344CB8AC3E}">
        <p14:creationId xmlns:p14="http://schemas.microsoft.com/office/powerpoint/2010/main" val="40237870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CDFAA-2F2F-4D1E-B232-9739B168C266}"/>
              </a:ext>
            </a:extLst>
          </p:cNvPr>
          <p:cNvSpPr>
            <a:spLocks noGrp="1"/>
          </p:cNvSpPr>
          <p:nvPr>
            <p:ph type="title"/>
          </p:nvPr>
        </p:nvSpPr>
        <p:spPr>
          <a:xfrm>
            <a:off x="1154956" y="956604"/>
            <a:ext cx="9564626" cy="860400"/>
          </a:xfrm>
        </p:spPr>
        <p:txBody>
          <a:bodyPr>
            <a:normAutofit fontScale="90000"/>
          </a:bodyPr>
          <a:lstStyle/>
          <a:p>
            <a:r>
              <a:rPr lang="en-US" dirty="0"/>
              <a:t>Introduction:</a:t>
            </a:r>
            <a:br>
              <a:rPr lang="en-US" dirty="0"/>
            </a:br>
            <a:br>
              <a:rPr lang="en-US" dirty="0"/>
            </a:br>
            <a:br>
              <a:rPr lang="en-US" dirty="0"/>
            </a:br>
            <a:endParaRPr lang="en-IN" dirty="0"/>
          </a:p>
        </p:txBody>
      </p:sp>
      <p:sp>
        <p:nvSpPr>
          <p:cNvPr id="3" name="Text Placeholder 2">
            <a:extLst>
              <a:ext uri="{FF2B5EF4-FFF2-40B4-BE49-F238E27FC236}">
                <a16:creationId xmlns:a16="http://schemas.microsoft.com/office/drawing/2014/main" id="{20833A28-3870-43B0-A7C2-B23F5965B420}"/>
              </a:ext>
            </a:extLst>
          </p:cNvPr>
          <p:cNvSpPr>
            <a:spLocks noGrp="1"/>
          </p:cNvSpPr>
          <p:nvPr>
            <p:ph type="body" idx="1"/>
          </p:nvPr>
        </p:nvSpPr>
        <p:spPr>
          <a:xfrm>
            <a:off x="1154956" y="1083212"/>
            <a:ext cx="9882087" cy="4712677"/>
          </a:xfrm>
        </p:spPr>
        <p:txBody>
          <a:bodyPr>
            <a:normAutofit fontScale="40000" lnSpcReduction="20000"/>
          </a:bodyPr>
          <a:lstStyle/>
          <a:p>
            <a:pPr marL="571500" indent="-571500">
              <a:buFont typeface="Wingdings" panose="05000000000000000000" pitchFamily="2" charset="2"/>
              <a:buChar char="Ø"/>
            </a:pPr>
            <a:r>
              <a:rPr lang="en-US" sz="4400" cap="none" dirty="0"/>
              <a:t>Loan analysis is an evaluation method that determines if loans are made on feasible terms and if potential borrowers can and willing to pay back the loan.</a:t>
            </a:r>
          </a:p>
          <a:p>
            <a:pPr marL="571500" indent="-571500">
              <a:buFont typeface="Wingdings" panose="05000000000000000000" pitchFamily="2" charset="2"/>
              <a:buChar char="Ø"/>
            </a:pPr>
            <a:endParaRPr lang="en-US" sz="4400" cap="none" dirty="0"/>
          </a:p>
          <a:p>
            <a:pPr marL="571500" indent="-571500">
              <a:buFont typeface="Wingdings" panose="05000000000000000000" pitchFamily="2" charset="2"/>
              <a:buChar char="Ø"/>
            </a:pPr>
            <a:endParaRPr lang="en-US" sz="4400" cap="none" dirty="0"/>
          </a:p>
          <a:p>
            <a:pPr marL="571500" indent="-571500">
              <a:buFont typeface="Wingdings" panose="05000000000000000000" pitchFamily="2" charset="2"/>
              <a:buChar char="Ø"/>
            </a:pPr>
            <a:r>
              <a:rPr lang="en-US" sz="4400" cap="none" dirty="0"/>
              <a:t>It checks the eligibility of the potential borrower against the criteria set forth for lending.</a:t>
            </a:r>
          </a:p>
          <a:p>
            <a:pPr marL="571500" indent="-571500">
              <a:buFont typeface="Wingdings" panose="05000000000000000000" pitchFamily="2" charset="2"/>
              <a:buChar char="Ø"/>
            </a:pPr>
            <a:endParaRPr lang="en-US" sz="4400" cap="none" dirty="0"/>
          </a:p>
          <a:p>
            <a:pPr marL="571500" indent="-571500">
              <a:buFont typeface="Wingdings" panose="05000000000000000000" pitchFamily="2" charset="2"/>
              <a:buChar char="Ø"/>
            </a:pPr>
            <a:endParaRPr lang="en-US" sz="4400" cap="none" dirty="0"/>
          </a:p>
          <a:p>
            <a:pPr marL="571500" indent="-571500">
              <a:buFont typeface="Wingdings" panose="05000000000000000000" pitchFamily="2" charset="2"/>
              <a:buChar char="Ø"/>
            </a:pPr>
            <a:r>
              <a:rPr lang="en-US" sz="4400" cap="none" dirty="0"/>
              <a:t>Loan analysis helps in assessing the skills and financial knowledge of the borrower to determine the level of risk involved.</a:t>
            </a:r>
            <a:br>
              <a:rPr lang="en-US" sz="4400" cap="none" dirty="0"/>
            </a:br>
            <a:br>
              <a:rPr lang="en-US" sz="4400" cap="none" dirty="0"/>
            </a:br>
            <a:br>
              <a:rPr lang="en-US" sz="2000" cap="none" dirty="0"/>
            </a:br>
            <a:br>
              <a:rPr lang="en-US" sz="2000" cap="none" dirty="0"/>
            </a:br>
            <a:br>
              <a:rPr lang="en-US" sz="2000" cap="none" dirty="0"/>
            </a:br>
            <a:endParaRPr lang="en-IN" dirty="0"/>
          </a:p>
        </p:txBody>
      </p:sp>
    </p:spTree>
    <p:extLst>
      <p:ext uri="{BB962C8B-B14F-4D97-AF65-F5344CB8AC3E}">
        <p14:creationId xmlns:p14="http://schemas.microsoft.com/office/powerpoint/2010/main" val="2387781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27AF-40C6-4BE7-9611-9B9497789318}"/>
              </a:ext>
            </a:extLst>
          </p:cNvPr>
          <p:cNvSpPr>
            <a:spLocks noGrp="1"/>
          </p:cNvSpPr>
          <p:nvPr>
            <p:ph type="title"/>
          </p:nvPr>
        </p:nvSpPr>
        <p:spPr>
          <a:xfrm>
            <a:off x="1141456" y="407964"/>
            <a:ext cx="9905955" cy="1012874"/>
          </a:xfrm>
        </p:spPr>
        <p:txBody>
          <a:bodyPr>
            <a:noAutofit/>
          </a:bodyPr>
          <a:lstStyle/>
          <a:p>
            <a:r>
              <a:rPr lang="en-US" sz="4000" dirty="0"/>
              <a:t> </a:t>
            </a:r>
            <a:r>
              <a:rPr lang="en-US" sz="4400" cap="none" dirty="0">
                <a:solidFill>
                  <a:schemeClr val="tx2">
                    <a:lumMod val="75000"/>
                  </a:schemeClr>
                </a:solidFill>
              </a:rPr>
              <a:t>Objectives:</a:t>
            </a:r>
            <a:br>
              <a:rPr lang="en-US" sz="4000" dirty="0">
                <a:solidFill>
                  <a:schemeClr val="bg1">
                    <a:lumMod val="50000"/>
                  </a:schemeClr>
                </a:solidFill>
              </a:rPr>
            </a:br>
            <a:endParaRPr lang="en-IN" sz="4000" dirty="0">
              <a:solidFill>
                <a:schemeClr val="bg1">
                  <a:lumMod val="50000"/>
                </a:schemeClr>
              </a:solidFill>
            </a:endParaRPr>
          </a:p>
        </p:txBody>
      </p:sp>
      <p:sp>
        <p:nvSpPr>
          <p:cNvPr id="3" name="Text Placeholder 2">
            <a:extLst>
              <a:ext uri="{FF2B5EF4-FFF2-40B4-BE49-F238E27FC236}">
                <a16:creationId xmlns:a16="http://schemas.microsoft.com/office/drawing/2014/main" id="{D7C83D9F-4A3A-4AEF-ACC0-482E970FCBEB}"/>
              </a:ext>
            </a:extLst>
          </p:cNvPr>
          <p:cNvSpPr>
            <a:spLocks noGrp="1"/>
          </p:cNvSpPr>
          <p:nvPr>
            <p:ph type="body" sz="half" idx="2"/>
          </p:nvPr>
        </p:nvSpPr>
        <p:spPr>
          <a:xfrm>
            <a:off x="1141410" y="1300165"/>
            <a:ext cx="9904459" cy="4734876"/>
          </a:xfrm>
        </p:spPr>
        <p:txBody>
          <a:bodyPr>
            <a:normAutofit fontScale="55000" lnSpcReduction="20000"/>
          </a:bodyPr>
          <a:lstStyle/>
          <a:p>
            <a:pPr marL="285750" indent="-285750">
              <a:buFont typeface="Wingdings" panose="05000000000000000000" pitchFamily="2" charset="2"/>
              <a:buChar char="Ø"/>
            </a:pPr>
            <a:r>
              <a:rPr lang="en-US" sz="4500" cap="none" dirty="0"/>
              <a:t>The prime objective of our project is very clear from the project title itself. We want to predict whether an applicant can be approved of loan or not by applying machine learning techniques.</a:t>
            </a:r>
          </a:p>
          <a:p>
            <a:pPr marL="285750" indent="-285750">
              <a:buFont typeface="Wingdings" panose="05000000000000000000" pitchFamily="2" charset="2"/>
              <a:buChar char="Ø"/>
            </a:pPr>
            <a:r>
              <a:rPr lang="en-US" sz="4500" cap="none" dirty="0"/>
              <a:t>Learn to deal with missing data .</a:t>
            </a:r>
          </a:p>
          <a:p>
            <a:pPr marL="285750" indent="-285750">
              <a:buFont typeface="Wingdings" panose="05000000000000000000" pitchFamily="2" charset="2"/>
              <a:buChar char="Ø"/>
            </a:pPr>
            <a:r>
              <a:rPr lang="en-US" sz="4500" cap="none" dirty="0"/>
              <a:t>Learn to analyze given data by performing exploratory data analysis.</a:t>
            </a:r>
          </a:p>
          <a:p>
            <a:pPr marL="285750" indent="-285750">
              <a:buFont typeface="Wingdings" panose="05000000000000000000" pitchFamily="2" charset="2"/>
              <a:buChar char="Ø"/>
            </a:pPr>
            <a:r>
              <a:rPr lang="en-US" sz="4500" cap="none" dirty="0"/>
              <a:t>Go through different machine learning algorithms and understand how they work.</a:t>
            </a:r>
          </a:p>
          <a:p>
            <a:pPr marL="285750" indent="-285750">
              <a:buFont typeface="Wingdings" panose="05000000000000000000" pitchFamily="2" charset="2"/>
              <a:buChar char="Ø"/>
            </a:pPr>
            <a:r>
              <a:rPr lang="en-US" sz="4500" dirty="0"/>
              <a:t>To</a:t>
            </a:r>
            <a:r>
              <a:rPr lang="en-US" sz="4500" cap="none" dirty="0"/>
              <a:t> build a machine learning model to predict loan approval.</a:t>
            </a:r>
            <a:br>
              <a:rPr lang="en-US" sz="4500" cap="none" dirty="0"/>
            </a:br>
            <a:br>
              <a:rPr lang="en-US" sz="1800" cap="none" dirty="0"/>
            </a:br>
            <a:br>
              <a:rPr lang="en-US" sz="1800" cap="none" dirty="0"/>
            </a:br>
            <a:br>
              <a:rPr lang="en-US" sz="1800" cap="none" dirty="0"/>
            </a:br>
            <a:br>
              <a:rPr lang="en-US" sz="1800" cap="none" dirty="0"/>
            </a:br>
            <a:endParaRPr lang="en-IN" dirty="0"/>
          </a:p>
        </p:txBody>
      </p:sp>
    </p:spTree>
    <p:extLst>
      <p:ext uri="{BB962C8B-B14F-4D97-AF65-F5344CB8AC3E}">
        <p14:creationId xmlns:p14="http://schemas.microsoft.com/office/powerpoint/2010/main" val="35122905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AD42-5EEA-46F1-AB89-79235CB46C0A}"/>
              </a:ext>
            </a:extLst>
          </p:cNvPr>
          <p:cNvSpPr>
            <a:spLocks noGrp="1"/>
          </p:cNvSpPr>
          <p:nvPr>
            <p:ph type="title"/>
          </p:nvPr>
        </p:nvSpPr>
        <p:spPr>
          <a:xfrm>
            <a:off x="685801" y="685801"/>
            <a:ext cx="10396902" cy="257174"/>
          </a:xfrm>
        </p:spPr>
        <p:txBody>
          <a:bodyPr>
            <a:normAutofit fontScale="90000"/>
          </a:bodyPr>
          <a:lstStyle/>
          <a:p>
            <a:r>
              <a:rPr lang="en-US" sz="4800" b="1" dirty="0"/>
              <a:t>Process and Software Requirement</a:t>
            </a:r>
            <a:endParaRPr lang="en-IN" dirty="0"/>
          </a:p>
        </p:txBody>
      </p:sp>
      <p:sp>
        <p:nvSpPr>
          <p:cNvPr id="3" name="Text Placeholder 2">
            <a:extLst>
              <a:ext uri="{FF2B5EF4-FFF2-40B4-BE49-F238E27FC236}">
                <a16:creationId xmlns:a16="http://schemas.microsoft.com/office/drawing/2014/main" id="{50C2089E-72A3-4809-95A0-2E56EEECF38D}"/>
              </a:ext>
            </a:extLst>
          </p:cNvPr>
          <p:cNvSpPr>
            <a:spLocks noGrp="1"/>
          </p:cNvSpPr>
          <p:nvPr>
            <p:ph type="body" sz="half" idx="2"/>
          </p:nvPr>
        </p:nvSpPr>
        <p:spPr>
          <a:xfrm>
            <a:off x="685779" y="2025748"/>
            <a:ext cx="10394729" cy="3354189"/>
          </a:xfrm>
        </p:spPr>
        <p:txBody>
          <a:bodyPr>
            <a:normAutofit fontScale="62500" lnSpcReduction="20000"/>
          </a:bodyPr>
          <a:lstStyle/>
          <a:p>
            <a:pPr marL="285750" indent="-285750" algn="l">
              <a:buFont typeface="Wingdings" panose="05000000000000000000" pitchFamily="2" charset="2"/>
              <a:buChar char="v"/>
            </a:pPr>
            <a:r>
              <a:rPr lang="en-US" sz="2900" cap="none" dirty="0">
                <a:solidFill>
                  <a:schemeClr val="bg2">
                    <a:lumMod val="50000"/>
                  </a:schemeClr>
                </a:solidFill>
              </a:rPr>
              <a:t>Hypothesis Generation</a:t>
            </a:r>
          </a:p>
          <a:p>
            <a:pPr marL="285750" indent="-285750" algn="l">
              <a:buFont typeface="Wingdings" panose="05000000000000000000" pitchFamily="2" charset="2"/>
              <a:buChar char="v"/>
            </a:pPr>
            <a:r>
              <a:rPr lang="en-US" sz="2900" cap="none" dirty="0">
                <a:solidFill>
                  <a:schemeClr val="bg2">
                    <a:lumMod val="50000"/>
                  </a:schemeClr>
                </a:solidFill>
              </a:rPr>
              <a:t>Missing Value  Treatment</a:t>
            </a:r>
          </a:p>
          <a:p>
            <a:pPr marL="285750" indent="-285750" algn="l">
              <a:buFont typeface="Wingdings" panose="05000000000000000000" pitchFamily="2" charset="2"/>
              <a:buChar char="v"/>
            </a:pPr>
            <a:r>
              <a:rPr lang="en-US" sz="2900" cap="none" dirty="0">
                <a:solidFill>
                  <a:schemeClr val="bg2">
                    <a:lumMod val="50000"/>
                  </a:schemeClr>
                </a:solidFill>
              </a:rPr>
              <a:t>Exploratory Data Analysis</a:t>
            </a:r>
          </a:p>
          <a:p>
            <a:pPr algn="l"/>
            <a:r>
              <a:rPr lang="en-US" sz="2900" cap="none" dirty="0">
                <a:solidFill>
                  <a:schemeClr val="bg2">
                    <a:lumMod val="50000"/>
                  </a:schemeClr>
                </a:solidFill>
              </a:rPr>
              <a:t>                Univariate Analysis</a:t>
            </a:r>
            <a:br>
              <a:rPr lang="en-US" sz="2900" cap="none" dirty="0">
                <a:solidFill>
                  <a:schemeClr val="bg2">
                    <a:lumMod val="50000"/>
                  </a:schemeClr>
                </a:solidFill>
              </a:rPr>
            </a:br>
            <a:r>
              <a:rPr lang="en-US" sz="2900" cap="none" dirty="0">
                <a:solidFill>
                  <a:schemeClr val="bg2">
                    <a:lumMod val="50000"/>
                  </a:schemeClr>
                </a:solidFill>
              </a:rPr>
              <a:t>                Bivariate Analysis</a:t>
            </a:r>
          </a:p>
          <a:p>
            <a:pPr marL="285750" indent="-285750" algn="l">
              <a:buFont typeface="Wingdings" panose="05000000000000000000" pitchFamily="2" charset="2"/>
              <a:buChar char="v"/>
            </a:pPr>
            <a:r>
              <a:rPr lang="en-US" sz="2900" cap="none" dirty="0">
                <a:solidFill>
                  <a:schemeClr val="bg2">
                    <a:lumMod val="50000"/>
                  </a:schemeClr>
                </a:solidFill>
              </a:rPr>
              <a:t>Model Building</a:t>
            </a:r>
            <a:br>
              <a:rPr lang="en-US" sz="2900" cap="none" dirty="0">
                <a:solidFill>
                  <a:schemeClr val="bg2">
                    <a:lumMod val="50000"/>
                  </a:schemeClr>
                </a:solidFill>
              </a:rPr>
            </a:br>
            <a:r>
              <a:rPr lang="en-US" sz="2900" cap="none" dirty="0">
                <a:solidFill>
                  <a:schemeClr val="bg2">
                    <a:lumMod val="50000"/>
                  </a:schemeClr>
                </a:solidFill>
              </a:rPr>
              <a:t>          SVM</a:t>
            </a:r>
            <a:br>
              <a:rPr lang="en-US" sz="2900" cap="none" dirty="0">
                <a:solidFill>
                  <a:schemeClr val="bg2">
                    <a:lumMod val="50000"/>
                  </a:schemeClr>
                </a:solidFill>
              </a:rPr>
            </a:br>
            <a:r>
              <a:rPr lang="en-US" sz="2900" cap="none" dirty="0">
                <a:solidFill>
                  <a:schemeClr val="bg2">
                    <a:lumMod val="50000"/>
                  </a:schemeClr>
                </a:solidFill>
              </a:rPr>
              <a:t>          Logistic Regression</a:t>
            </a:r>
          </a:p>
          <a:p>
            <a:pPr marL="285750" indent="-285750" algn="l">
              <a:buFont typeface="Wingdings" panose="05000000000000000000" pitchFamily="2" charset="2"/>
              <a:buChar char="v"/>
            </a:pPr>
            <a:r>
              <a:rPr lang="en-US" sz="2900" cap="none" dirty="0">
                <a:solidFill>
                  <a:schemeClr val="bg2">
                    <a:lumMod val="50000"/>
                  </a:schemeClr>
                </a:solidFill>
              </a:rPr>
              <a:t>Prediction.</a:t>
            </a:r>
          </a:p>
          <a:p>
            <a:pPr marL="285750" indent="-285750" algn="l">
              <a:buFont typeface="Wingdings" panose="05000000000000000000" pitchFamily="2" charset="2"/>
              <a:buChar char="v"/>
            </a:pPr>
            <a:endParaRPr lang="en-US" sz="1800" cap="none" dirty="0">
              <a:solidFill>
                <a:schemeClr val="bg2">
                  <a:lumMod val="50000"/>
                </a:schemeClr>
              </a:solidFill>
            </a:endParaRPr>
          </a:p>
          <a:p>
            <a:pPr marL="285750" indent="-285750" algn="l">
              <a:buFont typeface="Wingdings" panose="05000000000000000000" pitchFamily="2" charset="2"/>
              <a:buChar char="v"/>
            </a:pPr>
            <a:endParaRPr lang="en-US" sz="1800" cap="none" dirty="0">
              <a:solidFill>
                <a:schemeClr val="bg2">
                  <a:lumMod val="50000"/>
                </a:schemeClr>
              </a:solidFill>
            </a:endParaRPr>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6055442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84E69-69DB-415C-ACD1-D0CEB8068B24}"/>
              </a:ext>
            </a:extLst>
          </p:cNvPr>
          <p:cNvSpPr>
            <a:spLocks noGrp="1"/>
          </p:cNvSpPr>
          <p:nvPr>
            <p:ph type="title"/>
          </p:nvPr>
        </p:nvSpPr>
        <p:spPr>
          <a:xfrm>
            <a:off x="161365" y="1123837"/>
            <a:ext cx="3039035" cy="4601183"/>
          </a:xfrm>
          <a:solidFill>
            <a:schemeClr val="accent1">
              <a:lumMod val="75000"/>
            </a:schemeClr>
          </a:solidFill>
        </p:spPr>
        <p:txBody>
          <a:bodyPr/>
          <a:lstStyle/>
          <a:p>
            <a:r>
              <a:rPr lang="en-IN" dirty="0"/>
              <a:t>Process Model</a:t>
            </a:r>
          </a:p>
        </p:txBody>
      </p:sp>
      <p:sp>
        <p:nvSpPr>
          <p:cNvPr id="3" name="Content Placeholder 2">
            <a:extLst>
              <a:ext uri="{FF2B5EF4-FFF2-40B4-BE49-F238E27FC236}">
                <a16:creationId xmlns:a16="http://schemas.microsoft.com/office/drawing/2014/main" id="{7BF34549-0A36-4BF0-815B-9287BB2B4C71}"/>
              </a:ext>
            </a:extLst>
          </p:cNvPr>
          <p:cNvSpPr>
            <a:spLocks noGrp="1"/>
          </p:cNvSpPr>
          <p:nvPr>
            <p:ph idx="1"/>
          </p:nvPr>
        </p:nvSpPr>
        <p:spPr/>
        <p:txBody>
          <a:bodyPr/>
          <a:lstStyle/>
          <a:p>
            <a:pPr marL="0" indent="0">
              <a:buNone/>
            </a:pPr>
            <a:r>
              <a:rPr lang="en-US" dirty="0"/>
              <a:t>.</a:t>
            </a:r>
            <a:endParaRPr lang="en-IN" dirty="0"/>
          </a:p>
        </p:txBody>
      </p:sp>
      <p:sp>
        <p:nvSpPr>
          <p:cNvPr id="5" name="Rectangle 4">
            <a:extLst>
              <a:ext uri="{FF2B5EF4-FFF2-40B4-BE49-F238E27FC236}">
                <a16:creationId xmlns:a16="http://schemas.microsoft.com/office/drawing/2014/main" id="{B9C34534-E6E2-4140-A309-BB5029030660}"/>
              </a:ext>
            </a:extLst>
          </p:cNvPr>
          <p:cNvSpPr/>
          <p:nvPr/>
        </p:nvSpPr>
        <p:spPr>
          <a:xfrm>
            <a:off x="6011595" y="977651"/>
            <a:ext cx="2644726" cy="56270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Gather known Data</a:t>
            </a:r>
          </a:p>
          <a:p>
            <a:pPr algn="ctr"/>
            <a:r>
              <a:rPr lang="en-US" dirty="0"/>
              <a:t>and known response</a:t>
            </a:r>
            <a:endParaRPr lang="en-IN" dirty="0"/>
          </a:p>
          <a:p>
            <a:pPr algn="ctr"/>
            <a:endParaRPr lang="en-IN" dirty="0"/>
          </a:p>
        </p:txBody>
      </p:sp>
      <p:sp>
        <p:nvSpPr>
          <p:cNvPr id="6" name="Rectangle 5">
            <a:extLst>
              <a:ext uri="{FF2B5EF4-FFF2-40B4-BE49-F238E27FC236}">
                <a16:creationId xmlns:a16="http://schemas.microsoft.com/office/drawing/2014/main" id="{75D7C6B0-25F0-48F8-A8B1-C2249B013AA9}"/>
              </a:ext>
            </a:extLst>
          </p:cNvPr>
          <p:cNvSpPr/>
          <p:nvPr/>
        </p:nvSpPr>
        <p:spPr>
          <a:xfrm>
            <a:off x="6011595" y="1639051"/>
            <a:ext cx="2644726" cy="56270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Understand the dataset</a:t>
            </a:r>
            <a:endParaRPr lang="en-IN" dirty="0"/>
          </a:p>
        </p:txBody>
      </p:sp>
      <p:sp>
        <p:nvSpPr>
          <p:cNvPr id="7" name="Rectangle 6">
            <a:extLst>
              <a:ext uri="{FF2B5EF4-FFF2-40B4-BE49-F238E27FC236}">
                <a16:creationId xmlns:a16="http://schemas.microsoft.com/office/drawing/2014/main" id="{B43DB471-BC35-4291-95A0-B73D26940FC9}"/>
              </a:ext>
            </a:extLst>
          </p:cNvPr>
          <p:cNvSpPr/>
          <p:nvPr/>
        </p:nvSpPr>
        <p:spPr>
          <a:xfrm>
            <a:off x="6011595" y="2276679"/>
            <a:ext cx="2644726" cy="56270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the dataset</a:t>
            </a:r>
            <a:endParaRPr lang="en-IN" dirty="0"/>
          </a:p>
        </p:txBody>
      </p:sp>
      <p:sp>
        <p:nvSpPr>
          <p:cNvPr id="8" name="Rectangle 7">
            <a:extLst>
              <a:ext uri="{FF2B5EF4-FFF2-40B4-BE49-F238E27FC236}">
                <a16:creationId xmlns:a16="http://schemas.microsoft.com/office/drawing/2014/main" id="{CAF5A95A-6741-411E-88D6-66DBCFAE6D35}"/>
              </a:ext>
            </a:extLst>
          </p:cNvPr>
          <p:cNvSpPr/>
          <p:nvPr/>
        </p:nvSpPr>
        <p:spPr>
          <a:xfrm>
            <a:off x="6011595" y="2956889"/>
            <a:ext cx="2644726" cy="56270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endParaRPr lang="en-IN" dirty="0"/>
          </a:p>
        </p:txBody>
      </p:sp>
      <p:sp>
        <p:nvSpPr>
          <p:cNvPr id="9" name="Rectangle 8">
            <a:extLst>
              <a:ext uri="{FF2B5EF4-FFF2-40B4-BE49-F238E27FC236}">
                <a16:creationId xmlns:a16="http://schemas.microsoft.com/office/drawing/2014/main" id="{FD813091-16EB-43E3-A323-EA5932F84633}"/>
              </a:ext>
            </a:extLst>
          </p:cNvPr>
          <p:cNvSpPr/>
          <p:nvPr/>
        </p:nvSpPr>
        <p:spPr>
          <a:xfrm>
            <a:off x="6011595" y="3630916"/>
            <a:ext cx="2644726" cy="56270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the Model</a:t>
            </a:r>
            <a:endParaRPr lang="en-IN" dirty="0"/>
          </a:p>
        </p:txBody>
      </p:sp>
      <p:sp>
        <p:nvSpPr>
          <p:cNvPr id="10" name="Rectangle 9">
            <a:extLst>
              <a:ext uri="{FF2B5EF4-FFF2-40B4-BE49-F238E27FC236}">
                <a16:creationId xmlns:a16="http://schemas.microsoft.com/office/drawing/2014/main" id="{EC1D16F3-65C8-46F6-BD8F-FA92086995DD}"/>
              </a:ext>
            </a:extLst>
          </p:cNvPr>
          <p:cNvSpPr/>
          <p:nvPr/>
        </p:nvSpPr>
        <p:spPr>
          <a:xfrm>
            <a:off x="6011595" y="4311126"/>
            <a:ext cx="2644726" cy="56270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Fine tune the model</a:t>
            </a:r>
            <a:endParaRPr lang="en-IN" dirty="0"/>
          </a:p>
        </p:txBody>
      </p:sp>
      <p:sp>
        <p:nvSpPr>
          <p:cNvPr id="11" name="Rectangle 10">
            <a:extLst>
              <a:ext uri="{FF2B5EF4-FFF2-40B4-BE49-F238E27FC236}">
                <a16:creationId xmlns:a16="http://schemas.microsoft.com/office/drawing/2014/main" id="{996C2870-E6B4-4905-B2A4-5D2018233A4E}"/>
              </a:ext>
            </a:extLst>
          </p:cNvPr>
          <p:cNvSpPr/>
          <p:nvPr/>
        </p:nvSpPr>
        <p:spPr>
          <a:xfrm>
            <a:off x="6011595" y="4991336"/>
            <a:ext cx="2644726" cy="5057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model with new data</a:t>
            </a:r>
          </a:p>
          <a:p>
            <a:pPr algn="ctr"/>
            <a:r>
              <a:rPr lang="en-US" dirty="0"/>
              <a:t>For prediction</a:t>
            </a:r>
            <a:endParaRPr lang="en-IN" dirty="0"/>
          </a:p>
        </p:txBody>
      </p:sp>
    </p:spTree>
    <p:extLst>
      <p:ext uri="{BB962C8B-B14F-4D97-AF65-F5344CB8AC3E}">
        <p14:creationId xmlns:p14="http://schemas.microsoft.com/office/powerpoint/2010/main" val="22067510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E21D7-9C5B-46AB-A130-79F2A9A88F5D}"/>
              </a:ext>
            </a:extLst>
          </p:cNvPr>
          <p:cNvSpPr>
            <a:spLocks noGrp="1"/>
          </p:cNvSpPr>
          <p:nvPr>
            <p:ph type="title"/>
          </p:nvPr>
        </p:nvSpPr>
        <p:spPr>
          <a:xfrm>
            <a:off x="480060" y="365125"/>
            <a:ext cx="10873740" cy="6195695"/>
          </a:xfrm>
        </p:spPr>
        <p:txBody>
          <a:bodyPr>
            <a:normAutofit fontScale="90000"/>
          </a:bodyPr>
          <a:lstStyle/>
          <a:p>
            <a:r>
              <a:rPr lang="en-US" sz="5300" b="1" u="sng" dirty="0">
                <a:solidFill>
                  <a:srgbClr val="0070C0"/>
                </a:solidFill>
              </a:rPr>
              <a:t>      Software Requirement:</a:t>
            </a:r>
            <a:br>
              <a:rPr lang="en-US" sz="5300" b="1" u="sng" dirty="0">
                <a:solidFill>
                  <a:schemeClr val="accent2">
                    <a:lumMod val="75000"/>
                  </a:schemeClr>
                </a:solidFill>
              </a:rPr>
            </a:br>
            <a:br>
              <a:rPr lang="en-US" sz="5300" b="1" u="sng" dirty="0">
                <a:solidFill>
                  <a:schemeClr val="accent2">
                    <a:lumMod val="75000"/>
                  </a:schemeClr>
                </a:solidFill>
              </a:rPr>
            </a:br>
            <a:br>
              <a:rPr lang="en-US" b="1" dirty="0"/>
            </a:br>
            <a:br>
              <a:rPr lang="en-US" b="1" dirty="0"/>
            </a:br>
            <a:r>
              <a:rPr lang="en-US" b="1" dirty="0"/>
              <a:t>  </a:t>
            </a:r>
            <a:r>
              <a:rPr lang="en-US" sz="3600" dirty="0"/>
              <a:t>Python                                             </a:t>
            </a:r>
            <a:r>
              <a:rPr lang="en-US" sz="3600" b="1" dirty="0"/>
              <a:t>Libraries Used:</a:t>
            </a:r>
            <a:br>
              <a:rPr lang="en-US" sz="3600" b="1" dirty="0"/>
            </a:br>
            <a:r>
              <a:rPr lang="en-US" sz="3600" b="1" dirty="0"/>
              <a:t> </a:t>
            </a:r>
            <a:r>
              <a:rPr lang="en-US" sz="3600" dirty="0"/>
              <a:t>Jupyter Notebook                              NumPy</a:t>
            </a:r>
            <a:br>
              <a:rPr lang="en-US" sz="3600" dirty="0"/>
            </a:br>
            <a:r>
              <a:rPr lang="en-US" sz="3600" dirty="0"/>
              <a:t>                                                              Pandas </a:t>
            </a:r>
            <a:br>
              <a:rPr lang="en-US" sz="3600" dirty="0"/>
            </a:br>
            <a:r>
              <a:rPr lang="en-US" sz="3600" dirty="0"/>
              <a:t>                                                             Seaborn</a:t>
            </a:r>
            <a:br>
              <a:rPr lang="en-US" sz="3600" dirty="0"/>
            </a:br>
            <a:r>
              <a:rPr lang="en-US" sz="3600" dirty="0"/>
              <a:t>                                                             Matplotlib</a:t>
            </a:r>
            <a:br>
              <a:rPr lang="en-US" sz="3600" dirty="0"/>
            </a:br>
            <a:r>
              <a:rPr lang="en-US" sz="3600" dirty="0"/>
              <a:t>                                                             Scikit Learn</a:t>
            </a:r>
            <a:br>
              <a:rPr lang="en-US" sz="3600" dirty="0"/>
            </a:br>
            <a:r>
              <a:rPr lang="en-US" sz="3600" dirty="0"/>
              <a:t>                                                                      </a:t>
            </a:r>
            <a:br>
              <a:rPr lang="en-US" sz="3600" dirty="0"/>
            </a:br>
            <a:r>
              <a:rPr lang="en-US" sz="3600" dirty="0"/>
              <a:t>                                                                        </a:t>
            </a:r>
            <a:br>
              <a:rPr lang="en-US" sz="3600" b="1" dirty="0"/>
            </a:br>
            <a:br>
              <a:rPr lang="en-US" b="1" dirty="0"/>
            </a:br>
            <a:endParaRPr lang="en-IN" dirty="0"/>
          </a:p>
        </p:txBody>
      </p:sp>
      <p:pic>
        <p:nvPicPr>
          <p:cNvPr id="3" name="Picture 2">
            <a:extLst>
              <a:ext uri="{FF2B5EF4-FFF2-40B4-BE49-F238E27FC236}">
                <a16:creationId xmlns:a16="http://schemas.microsoft.com/office/drawing/2014/main" id="{8A8A2546-D84E-40D8-B0BF-1F31290C5526}"/>
              </a:ext>
            </a:extLst>
          </p:cNvPr>
          <p:cNvPicPr>
            <a:picLocks noChangeAspect="1"/>
          </p:cNvPicPr>
          <p:nvPr/>
        </p:nvPicPr>
        <p:blipFill rotWithShape="1">
          <a:blip r:embed="rId2">
            <a:extLst>
              <a:ext uri="{28A0092B-C50C-407E-A947-70E740481C1C}">
                <a14:useLocalDpi xmlns:a14="http://schemas.microsoft.com/office/drawing/2010/main" val="0"/>
              </a:ext>
            </a:extLst>
          </a:blip>
          <a:srcRect l="32645" t="14834" r="31505" b="15197"/>
          <a:stretch/>
        </p:blipFill>
        <p:spPr>
          <a:xfrm>
            <a:off x="1033389" y="1474494"/>
            <a:ext cx="990576" cy="1200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a:extLst>
              <a:ext uri="{FF2B5EF4-FFF2-40B4-BE49-F238E27FC236}">
                <a16:creationId xmlns:a16="http://schemas.microsoft.com/office/drawing/2014/main" id="{1BB0069A-4EF8-499B-A9DF-C579B90FD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747" y="1536752"/>
            <a:ext cx="1083733" cy="11384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a:extLst>
              <a:ext uri="{FF2B5EF4-FFF2-40B4-BE49-F238E27FC236}">
                <a16:creationId xmlns:a16="http://schemas.microsoft.com/office/drawing/2014/main" id="{CD6D5C5C-1FE4-49C2-AA53-643FF3CD2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657" y="1472544"/>
            <a:ext cx="2491729" cy="11384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672229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A4580-6015-4DEE-BF0B-4A9410C8946F}"/>
              </a:ext>
            </a:extLst>
          </p:cNvPr>
          <p:cNvSpPr>
            <a:spLocks noGrp="1"/>
          </p:cNvSpPr>
          <p:nvPr>
            <p:ph type="title"/>
          </p:nvPr>
        </p:nvSpPr>
        <p:spPr>
          <a:xfrm>
            <a:off x="628650" y="744415"/>
            <a:ext cx="10858500" cy="5387444"/>
          </a:xfrm>
        </p:spPr>
        <p:txBody>
          <a:bodyPr>
            <a:normAutofit fontScale="90000"/>
          </a:bodyPr>
          <a:lstStyle/>
          <a:p>
            <a:br>
              <a:rPr lang="en-US" sz="4400" cap="none" dirty="0">
                <a:solidFill>
                  <a:schemeClr val="bg2">
                    <a:lumMod val="50000"/>
                  </a:schemeClr>
                </a:solidFill>
              </a:rPr>
            </a:br>
            <a:br>
              <a:rPr lang="en-US" sz="4400" cap="none" dirty="0">
                <a:solidFill>
                  <a:schemeClr val="bg2">
                    <a:lumMod val="50000"/>
                  </a:schemeClr>
                </a:solidFill>
              </a:rPr>
            </a:br>
            <a:br>
              <a:rPr lang="en-US" sz="4400" cap="none" dirty="0">
                <a:solidFill>
                  <a:schemeClr val="bg2">
                    <a:lumMod val="50000"/>
                  </a:schemeClr>
                </a:solidFill>
              </a:rPr>
            </a:br>
            <a:br>
              <a:rPr lang="en-US" sz="4400" cap="none" dirty="0">
                <a:solidFill>
                  <a:schemeClr val="bg2">
                    <a:lumMod val="50000"/>
                  </a:schemeClr>
                </a:solidFill>
              </a:rPr>
            </a:br>
            <a:br>
              <a:rPr lang="en-US" sz="4400" cap="none" dirty="0">
                <a:solidFill>
                  <a:schemeClr val="bg2">
                    <a:lumMod val="50000"/>
                  </a:schemeClr>
                </a:solidFill>
              </a:rPr>
            </a:br>
            <a:r>
              <a:rPr lang="en-US" sz="4400" b="1" cap="none" dirty="0">
                <a:solidFill>
                  <a:schemeClr val="bg2">
                    <a:lumMod val="50000"/>
                  </a:schemeClr>
                </a:solidFill>
              </a:rPr>
              <a:t>Missing Values Treatment</a:t>
            </a:r>
            <a:r>
              <a:rPr lang="en-US" sz="4400" cap="none" dirty="0">
                <a:solidFill>
                  <a:schemeClr val="bg2">
                    <a:lumMod val="50000"/>
                  </a:schemeClr>
                </a:solidFill>
              </a:rPr>
              <a:t>:</a:t>
            </a:r>
            <a:br>
              <a:rPr lang="en-US" sz="4400" cap="none" dirty="0">
                <a:solidFill>
                  <a:schemeClr val="bg2">
                    <a:lumMod val="50000"/>
                  </a:schemeClr>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2400" cap="none" dirty="0">
                <a:solidFill>
                  <a:schemeClr val="tx1"/>
                </a:solidFill>
              </a:rPr>
            </a:br>
            <a:br>
              <a:rPr lang="en-US" sz="4400" cap="none" dirty="0">
                <a:solidFill>
                  <a:schemeClr val="bg2">
                    <a:lumMod val="50000"/>
                  </a:schemeClr>
                </a:solidFill>
              </a:rPr>
            </a:br>
            <a:br>
              <a:rPr lang="en-US" sz="4400" cap="none" dirty="0">
                <a:solidFill>
                  <a:schemeClr val="bg2">
                    <a:lumMod val="50000"/>
                  </a:schemeClr>
                </a:solidFill>
              </a:rPr>
            </a:br>
            <a:br>
              <a:rPr lang="en-US" sz="4400" cap="none" dirty="0">
                <a:solidFill>
                  <a:schemeClr val="bg2">
                    <a:lumMod val="50000"/>
                  </a:schemeClr>
                </a:solidFill>
              </a:rPr>
            </a:br>
            <a:br>
              <a:rPr lang="en-US" sz="4400" cap="none" dirty="0">
                <a:solidFill>
                  <a:schemeClr val="bg2">
                    <a:lumMod val="50000"/>
                  </a:schemeClr>
                </a:solidFill>
              </a:rPr>
            </a:br>
            <a:endParaRPr lang="en-IN" dirty="0"/>
          </a:p>
        </p:txBody>
      </p:sp>
      <p:pic>
        <p:nvPicPr>
          <p:cNvPr id="8" name="Picture 7">
            <a:extLst>
              <a:ext uri="{FF2B5EF4-FFF2-40B4-BE49-F238E27FC236}">
                <a16:creationId xmlns:a16="http://schemas.microsoft.com/office/drawing/2014/main" id="{97622D18-7AE6-4CE9-B28E-38835C5E4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35" y="1990143"/>
            <a:ext cx="3418916" cy="2895988"/>
          </a:xfrm>
          <a:prstGeom prst="rect">
            <a:avLst/>
          </a:prstGeom>
        </p:spPr>
      </p:pic>
      <p:pic>
        <p:nvPicPr>
          <p:cNvPr id="4" name="Picture 3">
            <a:extLst>
              <a:ext uri="{FF2B5EF4-FFF2-40B4-BE49-F238E27FC236}">
                <a16:creationId xmlns:a16="http://schemas.microsoft.com/office/drawing/2014/main" id="{D67FF43D-7EE5-404F-8DDE-2272EDE70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293" y="1990143"/>
            <a:ext cx="3418916" cy="2895988"/>
          </a:xfrm>
          <a:prstGeom prst="rect">
            <a:avLst/>
          </a:prstGeom>
        </p:spPr>
      </p:pic>
      <p:pic>
        <p:nvPicPr>
          <p:cNvPr id="5" name="Picture 4">
            <a:extLst>
              <a:ext uri="{FF2B5EF4-FFF2-40B4-BE49-F238E27FC236}">
                <a16:creationId xmlns:a16="http://schemas.microsoft.com/office/drawing/2014/main" id="{D62C6B4C-6BA9-40E9-B9F2-08B52A3D80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5921" y="3209505"/>
            <a:ext cx="2276793" cy="457264"/>
          </a:xfrm>
          <a:prstGeom prst="rect">
            <a:avLst/>
          </a:prstGeom>
        </p:spPr>
      </p:pic>
    </p:spTree>
    <p:extLst>
      <p:ext uri="{BB962C8B-B14F-4D97-AF65-F5344CB8AC3E}">
        <p14:creationId xmlns:p14="http://schemas.microsoft.com/office/powerpoint/2010/main" val="2631216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473F-C5D7-4AFE-8B1C-FC578DE331FB}"/>
              </a:ext>
            </a:extLst>
          </p:cNvPr>
          <p:cNvSpPr>
            <a:spLocks noGrp="1"/>
          </p:cNvSpPr>
          <p:nvPr>
            <p:ph type="title"/>
          </p:nvPr>
        </p:nvSpPr>
        <p:spPr>
          <a:xfrm>
            <a:off x="657225" y="685800"/>
            <a:ext cx="10811057" cy="5684307"/>
          </a:xfrm>
        </p:spPr>
        <p:txBody>
          <a:bodyPr>
            <a:normAutofit/>
          </a:bodyPr>
          <a:lstStyle/>
          <a:p>
            <a:r>
              <a:rPr lang="en-US" sz="4000" dirty="0">
                <a:solidFill>
                  <a:schemeClr val="accent2">
                    <a:lumMod val="75000"/>
                  </a:schemeClr>
                </a:solidFill>
              </a:rPr>
              <a:t>                     </a:t>
            </a:r>
            <a:r>
              <a:rPr lang="en-US" sz="4000" b="1" dirty="0">
                <a:solidFill>
                  <a:schemeClr val="accent2">
                    <a:lumMod val="75000"/>
                  </a:schemeClr>
                </a:solidFill>
              </a:rPr>
              <a:t>Exploratory Data Analysis</a:t>
            </a:r>
            <a:br>
              <a:rPr lang="en-US" dirty="0"/>
            </a:br>
            <a:r>
              <a:rPr lang="en-US" dirty="0"/>
              <a:t>                             </a:t>
            </a:r>
            <a:r>
              <a:rPr lang="en-US" sz="3200" b="1" dirty="0">
                <a:solidFill>
                  <a:schemeClr val="accent5">
                    <a:lumMod val="75000"/>
                  </a:schemeClr>
                </a:solidFill>
              </a:rPr>
              <a:t>Univariate analysis</a:t>
            </a:r>
            <a:r>
              <a:rPr lang="en-US" sz="4000" b="1" dirty="0">
                <a:solidFill>
                  <a:schemeClr val="accent5">
                    <a:lumMod val="75000"/>
                  </a:schemeClr>
                </a:solidFill>
              </a:rPr>
              <a:t>:</a:t>
            </a:r>
            <a:br>
              <a:rPr lang="en-US" sz="1800" b="1" cap="none" dirty="0">
                <a:solidFill>
                  <a:schemeClr val="accent5">
                    <a:lumMod val="75000"/>
                  </a:schemeClr>
                </a:solidFill>
              </a:rPr>
            </a:br>
            <a:r>
              <a:rPr lang="en-US" sz="1800" cap="none" dirty="0">
                <a:solidFill>
                  <a:srgbClr val="00B0F0"/>
                </a:solidFill>
              </a:rPr>
              <a:t>                                                                                                                           </a:t>
            </a:r>
            <a:br>
              <a:rPr lang="en-US" sz="1800" cap="none" dirty="0">
                <a:solidFill>
                  <a:srgbClr val="00B0F0"/>
                </a:solidFill>
              </a:rPr>
            </a:br>
            <a:r>
              <a:rPr lang="en-US" sz="1800" cap="none" dirty="0">
                <a:solidFill>
                  <a:srgbClr val="00B0F0"/>
                </a:solidFill>
              </a:rPr>
              <a:t>                                                                                                               </a:t>
            </a:r>
            <a:br>
              <a:rPr lang="en-US" sz="1800" cap="none" dirty="0">
                <a:solidFill>
                  <a:srgbClr val="FF9966"/>
                </a:solidFill>
              </a:rPr>
            </a:br>
            <a:br>
              <a:rPr lang="en-US" sz="1800" cap="none" dirty="0">
                <a:solidFill>
                  <a:srgbClr val="FF9966"/>
                </a:solidFill>
              </a:rPr>
            </a:br>
            <a:br>
              <a:rPr lang="en-US" sz="1800" cap="none" dirty="0">
                <a:solidFill>
                  <a:srgbClr val="FF9966"/>
                </a:solidFill>
              </a:rPr>
            </a:br>
            <a:br>
              <a:rPr lang="en-US" sz="1800" cap="none" dirty="0">
                <a:solidFill>
                  <a:srgbClr val="FF9966"/>
                </a:solidFill>
              </a:rPr>
            </a:br>
            <a:br>
              <a:rPr lang="en-US" sz="1800" cap="none" dirty="0">
                <a:solidFill>
                  <a:srgbClr val="FF9966"/>
                </a:solidFill>
              </a:rPr>
            </a:br>
            <a:br>
              <a:rPr lang="en-US" sz="1800" cap="none" dirty="0">
                <a:solidFill>
                  <a:schemeClr val="tx1"/>
                </a:solidFill>
              </a:rPr>
            </a:br>
            <a:br>
              <a:rPr lang="en-US" sz="1800" cap="none" dirty="0">
                <a:solidFill>
                  <a:schemeClr val="tx1"/>
                </a:solidFill>
              </a:rPr>
            </a:br>
            <a:br>
              <a:rPr lang="en-US" sz="1800" cap="none" dirty="0">
                <a:solidFill>
                  <a:schemeClr val="tx1"/>
                </a:solidFill>
              </a:rPr>
            </a:br>
            <a:br>
              <a:rPr lang="en-US" sz="1800" cap="none" dirty="0">
                <a:solidFill>
                  <a:schemeClr val="tx1"/>
                </a:solidFill>
              </a:rPr>
            </a:br>
            <a:br>
              <a:rPr lang="en-US" sz="1800" cap="none" dirty="0">
                <a:solidFill>
                  <a:schemeClr val="tx1"/>
                </a:solidFill>
              </a:rPr>
            </a:br>
            <a:br>
              <a:rPr lang="en-US" sz="1800" cap="none" dirty="0">
                <a:solidFill>
                  <a:schemeClr val="tx1"/>
                </a:solidFill>
              </a:rPr>
            </a:br>
            <a:br>
              <a:rPr lang="en-US" sz="1800" cap="none" dirty="0">
                <a:solidFill>
                  <a:schemeClr val="tx1"/>
                </a:solidFill>
              </a:rPr>
            </a:br>
            <a:br>
              <a:rPr lang="en-US" sz="1800" cap="none" dirty="0">
                <a:solidFill>
                  <a:schemeClr val="tx1"/>
                </a:solidFill>
              </a:rPr>
            </a:br>
            <a:br>
              <a:rPr lang="en-US" sz="1800" cap="none" dirty="0">
                <a:solidFill>
                  <a:schemeClr val="tx1"/>
                </a:solidFill>
              </a:rPr>
            </a:br>
            <a:r>
              <a:rPr lang="en-US" sz="1800" cap="none" dirty="0">
                <a:solidFill>
                  <a:schemeClr val="tx1"/>
                </a:solidFill>
              </a:rPr>
              <a:t>*</a:t>
            </a:r>
            <a:r>
              <a:rPr lang="en-US" sz="1800" cap="none" dirty="0">
                <a:solidFill>
                  <a:srgbClr val="7030A0"/>
                </a:solidFill>
              </a:rPr>
              <a:t>Around 80% of the applicants are male                                        *Around  65% of the applicants are Married.</a:t>
            </a:r>
            <a:endParaRPr lang="en-IN" sz="1800" dirty="0">
              <a:solidFill>
                <a:srgbClr val="7030A0"/>
              </a:solidFill>
            </a:endParaRPr>
          </a:p>
        </p:txBody>
      </p:sp>
      <p:pic>
        <p:nvPicPr>
          <p:cNvPr id="3" name="Picture 2">
            <a:extLst>
              <a:ext uri="{FF2B5EF4-FFF2-40B4-BE49-F238E27FC236}">
                <a16:creationId xmlns:a16="http://schemas.microsoft.com/office/drawing/2014/main" id="{9C87DB39-84A1-4600-AE86-7785340DE182}"/>
              </a:ext>
            </a:extLst>
          </p:cNvPr>
          <p:cNvPicPr>
            <a:picLocks noChangeAspect="1"/>
          </p:cNvPicPr>
          <p:nvPr/>
        </p:nvPicPr>
        <p:blipFill>
          <a:blip r:embed="rId2"/>
          <a:stretch>
            <a:fillRect/>
          </a:stretch>
        </p:blipFill>
        <p:spPr>
          <a:xfrm>
            <a:off x="657225" y="2307102"/>
            <a:ext cx="4379009" cy="3135625"/>
          </a:xfrm>
          <a:prstGeom prst="rect">
            <a:avLst/>
          </a:prstGeom>
        </p:spPr>
      </p:pic>
      <p:pic>
        <p:nvPicPr>
          <p:cNvPr id="5" name="Picture 4">
            <a:extLst>
              <a:ext uri="{FF2B5EF4-FFF2-40B4-BE49-F238E27FC236}">
                <a16:creationId xmlns:a16="http://schemas.microsoft.com/office/drawing/2014/main" id="{78E73D73-3FE2-489C-AF7B-B9B39609E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702" y="2346668"/>
            <a:ext cx="4719819" cy="3196003"/>
          </a:xfrm>
          <a:prstGeom prst="rect">
            <a:avLst/>
          </a:prstGeom>
        </p:spPr>
      </p:pic>
    </p:spTree>
    <p:extLst>
      <p:ext uri="{BB962C8B-B14F-4D97-AF65-F5344CB8AC3E}">
        <p14:creationId xmlns:p14="http://schemas.microsoft.com/office/powerpoint/2010/main" val="5610083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theme/_rels/theme12.xml.rels><?xml version="1.0" encoding="UTF-8" standalone="yes"?>
<Relationships xmlns="http://schemas.openxmlformats.org/package/2006/relationships"><Relationship Id="rId1" Type="http://schemas.openxmlformats.org/officeDocument/2006/relationships/image" Target="../media/image18.jpeg"/></Relationships>
</file>

<file path=ppt/theme/_rels/theme13.xml.rels><?xml version="1.0" encoding="UTF-8" standalone="yes"?>
<Relationships xmlns="http://schemas.openxmlformats.org/package/2006/relationships"><Relationship Id="rId1" Type="http://schemas.openxmlformats.org/officeDocument/2006/relationships/image" Target="../media/image23.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5.jpeg"/></Relationships>
</file>

<file path=ppt/theme/_rels/them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image" Target="../media/image10.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1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1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13.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3.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6.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7.xml><?xml version="1.0" encoding="utf-8"?>
<a:theme xmlns:a="http://schemas.openxmlformats.org/drawingml/2006/main" name="2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8.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9.xml><?xml version="1.0" encoding="utf-8"?>
<a:theme xmlns:a="http://schemas.openxmlformats.org/drawingml/2006/main" name="Basis">
  <a:themeElements>
    <a:clrScheme name="Basis">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D9D01AC2-EE7D-4E49-99EE-8E62E4E7E8A7}"/>
    </a:ext>
  </a:extLst>
</a:theme>
</file>

<file path=docProps/app.xml><?xml version="1.0" encoding="utf-8"?>
<Properties xmlns="http://schemas.openxmlformats.org/officeDocument/2006/extended-properties" xmlns:vt="http://schemas.openxmlformats.org/officeDocument/2006/docPropsVTypes">
  <Template>Circuit</Template>
  <TotalTime>1994</TotalTime>
  <Words>748</Words>
  <Application>Microsoft Office PowerPoint</Application>
  <PresentationFormat>Widescreen</PresentationFormat>
  <Paragraphs>83</Paragraphs>
  <Slides>16</Slides>
  <Notes>0</Notes>
  <HiddenSlides>0</HiddenSlides>
  <MMClips>0</MMClips>
  <ScaleCrop>false</ScaleCrop>
  <HeadingPairs>
    <vt:vector size="6" baseType="variant">
      <vt:variant>
        <vt:lpstr>Fonts Used</vt:lpstr>
      </vt:variant>
      <vt:variant>
        <vt:i4>15</vt:i4>
      </vt:variant>
      <vt:variant>
        <vt:lpstr>Theme</vt:lpstr>
      </vt:variant>
      <vt:variant>
        <vt:i4>13</vt:i4>
      </vt:variant>
      <vt:variant>
        <vt:lpstr>Slide Titles</vt:lpstr>
      </vt:variant>
      <vt:variant>
        <vt:i4>16</vt:i4>
      </vt:variant>
    </vt:vector>
  </HeadingPairs>
  <TitlesOfParts>
    <vt:vector size="44" baseType="lpstr">
      <vt:lpstr>Arial</vt:lpstr>
      <vt:lpstr>Bookman Old Style</vt:lpstr>
      <vt:lpstr>Calibri</vt:lpstr>
      <vt:lpstr>Calibri Light</vt:lpstr>
      <vt:lpstr>Calisto MT</vt:lpstr>
      <vt:lpstr>Century Gothic</vt:lpstr>
      <vt:lpstr>Corbel</vt:lpstr>
      <vt:lpstr>Garamond</vt:lpstr>
      <vt:lpstr>Gill Sans MT</vt:lpstr>
      <vt:lpstr>Impact</vt:lpstr>
      <vt:lpstr>Rockwell</vt:lpstr>
      <vt:lpstr>Trebuchet MS</vt:lpstr>
      <vt:lpstr>Wingdings</vt:lpstr>
      <vt:lpstr>Wingdings 2</vt:lpstr>
      <vt:lpstr>Wingdings 3</vt:lpstr>
      <vt:lpstr>Office Theme</vt:lpstr>
      <vt:lpstr>Main Event</vt:lpstr>
      <vt:lpstr>Frame</vt:lpstr>
      <vt:lpstr>Facet</vt:lpstr>
      <vt:lpstr>1_Gallery</vt:lpstr>
      <vt:lpstr>Wisp</vt:lpstr>
      <vt:lpstr>2_Ion</vt:lpstr>
      <vt:lpstr>Organic</vt:lpstr>
      <vt:lpstr>Basis</vt:lpstr>
      <vt:lpstr>1_Organic</vt:lpstr>
      <vt:lpstr>Vapor Trail</vt:lpstr>
      <vt:lpstr>Slate</vt:lpstr>
      <vt:lpstr>Damask</vt:lpstr>
      <vt:lpstr>Minor project presentation on  Loan Approval  Prediction   </vt:lpstr>
      <vt:lpstr> Presentation Outline:</vt:lpstr>
      <vt:lpstr>Introduction:   </vt:lpstr>
      <vt:lpstr> Objectives: </vt:lpstr>
      <vt:lpstr>Process and Software Requirement</vt:lpstr>
      <vt:lpstr>Process Model</vt:lpstr>
      <vt:lpstr>      Software Requirement:      Python                                             Libraries Used:  Jupyter Notebook                              NumPy                                                               Pandas                                                               Seaborn                                                              Matplotlib                                                              Scikit Learn                                                                                                                                                  </vt:lpstr>
      <vt:lpstr>     Missing Values Treatment:                   </vt:lpstr>
      <vt:lpstr>                     Exploratory Data Analysis                              Univariate analysis:                                                                                                                                                                                                                                                          *Around 80% of the applicants are male                                        *Around  65% of the applicants are Married.</vt:lpstr>
      <vt:lpstr>                          Bivariate Analysis:        *The Graph Represents the minimum, first quartile,                         * Applicants who applied for minimum loan amount    median,3rd quartile, maximum values.                                                have more chances of  getting loan. </vt:lpstr>
      <vt:lpstr>  Correlation Matrix:  </vt:lpstr>
      <vt:lpstr>Result and Discussion:  Machine Learning: machine learning  is the branch of study that makes the uses of algorithms  for computer to learn from the data and improve its accuracy by itself through experience.  Classification: Classification algorithms are mainly used to identify the category of any given data set and predict the output for the absolute data.  Classification algorithms: 1.Support Vector Machine(SVM). 2.Logistic Regression.      </vt:lpstr>
      <vt:lpstr>  MODEL BUILDING               </vt:lpstr>
      <vt:lpstr>   Prediction: #Gen,Mar,Dep,Edu,Self_Emp,ApplicantInco,CoapplicantInco,LoanAmount,Loan_Amount_Term,Credit_History,Property_Area</vt:lpstr>
      <vt:lpstr>    Conclusion: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BC</dc:creator>
  <cp:lastModifiedBy>Pooja BC</cp:lastModifiedBy>
  <cp:revision>51</cp:revision>
  <dcterms:created xsi:type="dcterms:W3CDTF">2022-05-31T14:37:57Z</dcterms:created>
  <dcterms:modified xsi:type="dcterms:W3CDTF">2022-06-14T13:58:57Z</dcterms:modified>
</cp:coreProperties>
</file>